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7" r:id="rId4"/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144000"/>
  <p:notesSz cx="9925050" cy="66659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00" orient="horz"/>
        <p:guide pos="3126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295650" y="500063"/>
            <a:ext cx="333375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3295650" y="500063"/>
            <a:ext cx="333375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20c0b0bdc_1_141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20c0b0bdc_1_14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120c0b0bdc_1_141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95dbe413f_0_3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95dbe413f_0_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e95dbe413f_0_3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20c0b0bdc_1_164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20c0b0bdc_1_16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120c0b0bdc_1_164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1670df5a6_0_0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1670df5a6_0_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11670df5a6_0_0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1670df5a6_0_7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1670df5a6_0_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11670df5a6_0_7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20c0b0bdc_1_245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20c0b0bdc_1_24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120c0b0bdc_1_245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20c0b0bdc_1_280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20c0b0bdc_1_28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120c0b0bdc_1_280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20c0b0bdc_1_265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20c0b0bdc_1_26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120c0b0bdc_1_265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20c0b0bdc_1_313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20c0b0bdc_1_31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120c0b0bdc_1_313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25aecdd62_0_66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125aecdd62_0_6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125aecdd62_0_66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3295650" y="500063"/>
            <a:ext cx="333375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20c0b0bdc_1_349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120c0b0bdc_1_349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120c0b0bdc_1_349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20c0b0bdc_1_0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120c0b0bdc_1_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3120c0b0bdc_1_0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20c0b0bdc_1_36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120c0b0bdc_1_361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20c0b0bdc_1_40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20c0b0bdc_1_4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120c0b0bdc_1_40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0745ae4a8_0_2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0745ae4a8_0_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e0745ae4a8_0_2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25aecdd62_0_31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25aecdd62_0_3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125aecdd62_0_31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0745ae4a8_0_16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0745ae4a8_0_1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e0745ae4a8_0_16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0745ae4a8_0_23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0745ae4a8_0_2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e0745ae4a8_0_23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0745ae4a8_0_30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0745ae4a8_0_3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e0745ae4a8_0_30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8347635" y="6408271"/>
            <a:ext cx="575236" cy="358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8347635" y="6408271"/>
            <a:ext cx="575236" cy="358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+ Text">
  <p:cSld name="Zwei Inhalte +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" type="body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/>
          <p:nvPr>
            <p:ph idx="3" type="pic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+ Text">
  <p:cSld name="Inhalt +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ße Bilder">
  <p:cSld name="große Bil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/>
          <p:nvPr>
            <p:ph idx="2" type="pic"/>
          </p:nvPr>
        </p:nvSpPr>
        <p:spPr>
          <a:xfrm>
            <a:off x="0" y="2476500"/>
            <a:ext cx="9144000" cy="4381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r formatfüllend">
  <p:cSld name="Bilder formatfüllend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>
            <p:ph idx="2" type="pic"/>
          </p:nvPr>
        </p:nvSpPr>
        <p:spPr>
          <a:xfrm>
            <a:off x="0" y="1691640"/>
            <a:ext cx="9144000" cy="516636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+ Text (Hintergrund)">
  <p:cSld name="Zwei Inhalte + Text (Hintergrund)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>
            <a:off x="0" y="2477139"/>
            <a:ext cx="9144000" cy="4380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/>
          <p:nvPr>
            <p:ph idx="3" type="pic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416 tum logo blau png final.pn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411" y="324685"/>
            <a:ext cx="608352" cy="3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416 tum logo blau png final.png" id="20" name="Google Shape;20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411" y="324685"/>
            <a:ext cx="608352" cy="3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41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41.png"/><Relationship Id="rId13" Type="http://schemas.openxmlformats.org/officeDocument/2006/relationships/image" Target="../media/image42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Relationship Id="rId9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M_Glockenturm.tif" id="77" name="Google Shape;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7101" y="3051360"/>
            <a:ext cx="3892489" cy="339741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319100" y="2694485"/>
            <a:ext cx="8508900" cy="3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/>
              <a:t>Research Group Social Computing</a:t>
            </a:r>
            <a:br>
              <a:rPr lang="de-DE" sz="1500"/>
            </a:br>
            <a:r>
              <a:rPr lang="de-DE" sz="1500"/>
              <a:t>Department of Computer Science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/>
              <a:t>School of Computation, Information and Technology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/>
              <a:t>Technische Universität München (TUM)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06.11.2024, Thesis Presentation</a:t>
            </a:r>
            <a:endParaRPr/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19090" y="994334"/>
            <a:ext cx="850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Towards Adapter-based Multi-domain Adaptation and Evaluating Factuality in Language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Methodology</a:t>
            </a:r>
            <a:r>
              <a:rPr lang="de-DE" sz="2400"/>
              <a:t>: Experimental Setup</a:t>
            </a:r>
            <a:endParaRPr sz="2400"/>
          </a:p>
        </p:txBody>
      </p:sp>
      <p:sp>
        <p:nvSpPr>
          <p:cNvPr id="225" name="Google Shape;225;p21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6" name="Google Shape;226;p21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pic>
        <p:nvPicPr>
          <p:cNvPr id="227" name="Google Shape;227;p21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1515925" y="1203884"/>
            <a:ext cx="2052001" cy="4602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/>
          <p:nvPr/>
        </p:nvSpPr>
        <p:spPr>
          <a:xfrm>
            <a:off x="1240400" y="2824325"/>
            <a:ext cx="2696400" cy="9603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1240400" y="1757525"/>
            <a:ext cx="2696400" cy="9603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1"/>
          <p:cNvCxnSpPr>
            <a:stCxn id="229" idx="3"/>
            <a:endCxn id="231" idx="1"/>
          </p:cNvCxnSpPr>
          <p:nvPr/>
        </p:nvCxnSpPr>
        <p:spPr>
          <a:xfrm>
            <a:off x="3936800" y="2237675"/>
            <a:ext cx="282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1"/>
          <p:cNvCxnSpPr>
            <a:stCxn id="228" idx="3"/>
            <a:endCxn id="233" idx="1"/>
          </p:cNvCxnSpPr>
          <p:nvPr/>
        </p:nvCxnSpPr>
        <p:spPr>
          <a:xfrm>
            <a:off x="3936800" y="3304475"/>
            <a:ext cx="857100" cy="8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1" name="Google Shape;231;p21"/>
          <p:cNvSpPr/>
          <p:nvPr/>
        </p:nvSpPr>
        <p:spPr>
          <a:xfrm>
            <a:off x="6764075" y="1757525"/>
            <a:ext cx="1314900" cy="9603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Task Adapter</a:t>
            </a:r>
            <a:endParaRPr/>
          </a:p>
        </p:txBody>
      </p:sp>
      <p:cxnSp>
        <p:nvCxnSpPr>
          <p:cNvPr id="234" name="Google Shape;234;p21"/>
          <p:cNvCxnSpPr/>
          <p:nvPr/>
        </p:nvCxnSpPr>
        <p:spPr>
          <a:xfrm flipH="1">
            <a:off x="6464025" y="1004425"/>
            <a:ext cx="12300" cy="48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5" name="Google Shape;235;p21"/>
          <p:cNvSpPr txBox="1"/>
          <p:nvPr/>
        </p:nvSpPr>
        <p:spPr>
          <a:xfrm>
            <a:off x="5203825" y="928225"/>
            <a:ext cx="11574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Stage 1</a:t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6579125" y="928225"/>
            <a:ext cx="11574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Stage 2</a:t>
            </a:r>
            <a:endParaRPr/>
          </a:p>
        </p:txBody>
      </p:sp>
      <p:pic>
        <p:nvPicPr>
          <p:cNvPr id="237" name="Google Shape;237;p21"/>
          <p:cNvPicPr preferRelativeResize="0"/>
          <p:nvPr/>
        </p:nvPicPr>
        <p:blipFill rotWithShape="1">
          <a:blip r:embed="rId4">
            <a:alphaModFix amt="0"/>
          </a:blip>
          <a:srcRect b="0" l="25750" r="16820" t="20754"/>
          <a:stretch/>
        </p:blipFill>
        <p:spPr>
          <a:xfrm>
            <a:off x="6764075" y="3634625"/>
            <a:ext cx="1314900" cy="9603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38" name="Google Shape;238;p21"/>
          <p:cNvSpPr txBox="1"/>
          <p:nvPr/>
        </p:nvSpPr>
        <p:spPr>
          <a:xfrm>
            <a:off x="7025625" y="3760100"/>
            <a:ext cx="81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Domain Adapter</a:t>
            </a:r>
            <a:endParaRPr/>
          </a:p>
        </p:txBody>
      </p:sp>
      <p:pic>
        <p:nvPicPr>
          <p:cNvPr id="239" name="Google Shape;239;p21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795925" y="1619567"/>
            <a:ext cx="369300" cy="36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1"/>
          <p:cNvGrpSpPr/>
          <p:nvPr/>
        </p:nvGrpSpPr>
        <p:grpSpPr>
          <a:xfrm>
            <a:off x="4793925" y="3581467"/>
            <a:ext cx="1382350" cy="1013458"/>
            <a:chOff x="4793925" y="3581467"/>
            <a:chExt cx="1382350" cy="1013458"/>
          </a:xfrm>
        </p:grpSpPr>
        <p:sp>
          <p:nvSpPr>
            <p:cNvPr id="233" name="Google Shape;233;p21"/>
            <p:cNvSpPr/>
            <p:nvPr/>
          </p:nvSpPr>
          <p:spPr>
            <a:xfrm>
              <a:off x="4793925" y="3634625"/>
              <a:ext cx="1314900" cy="9603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Domain Adapter</a:t>
              </a:r>
              <a:endParaRPr/>
            </a:p>
          </p:txBody>
        </p:sp>
        <p:pic>
          <p:nvPicPr>
            <p:cNvPr id="241" name="Google Shape;241;p21"/>
            <p:cNvPicPr preferRelativeResize="0"/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5806975" y="3581467"/>
              <a:ext cx="369300" cy="369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" name="Google Shape;2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2025" y="3503476"/>
            <a:ext cx="369300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249" name="Google Shape;249;p22"/>
          <p:cNvCxnSpPr/>
          <p:nvPr/>
        </p:nvCxnSpPr>
        <p:spPr>
          <a:xfrm>
            <a:off x="1268175" y="1455325"/>
            <a:ext cx="2346000" cy="869700"/>
          </a:xfrm>
          <a:prstGeom prst="bentConnector3">
            <a:avLst>
              <a:gd fmla="val 315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0" name="Google Shape;250;p22"/>
          <p:cNvSpPr txBox="1"/>
          <p:nvPr/>
        </p:nvSpPr>
        <p:spPr>
          <a:xfrm>
            <a:off x="256525" y="1248775"/>
            <a:ext cx="138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-DE" sz="1300">
                <a:solidFill>
                  <a:schemeClr val="dk1"/>
                </a:solidFill>
              </a:rPr>
              <a:t>Query</a:t>
            </a:r>
            <a:endParaRPr i="1" sz="1700"/>
          </a:p>
        </p:txBody>
      </p:sp>
      <p:sp>
        <p:nvSpPr>
          <p:cNvPr id="251" name="Google Shape;251;p22"/>
          <p:cNvSpPr/>
          <p:nvPr/>
        </p:nvSpPr>
        <p:spPr>
          <a:xfrm>
            <a:off x="1315400" y="1934650"/>
            <a:ext cx="1314900" cy="68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>
                <a:solidFill>
                  <a:schemeClr val="dk1"/>
                </a:solidFill>
              </a:rPr>
              <a:t>Adapter Selection</a:t>
            </a:r>
            <a:endParaRPr b="1"/>
          </a:p>
        </p:txBody>
      </p:sp>
      <p:sp>
        <p:nvSpPr>
          <p:cNvPr id="252" name="Google Shape;252;p22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Methodology</a:t>
            </a:r>
            <a:r>
              <a:rPr lang="de-DE" sz="2400"/>
              <a:t>: Experimental Setup</a:t>
            </a:r>
            <a:endParaRPr sz="2400"/>
          </a:p>
        </p:txBody>
      </p:sp>
      <p:sp>
        <p:nvSpPr>
          <p:cNvPr id="253" name="Google Shape;253;p22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cxnSp>
        <p:nvCxnSpPr>
          <p:cNvPr id="254" name="Google Shape;254;p22"/>
          <p:cNvCxnSpPr>
            <a:stCxn id="255" idx="3"/>
          </p:cNvCxnSpPr>
          <p:nvPr/>
        </p:nvCxnSpPr>
        <p:spPr>
          <a:xfrm flipH="1" rot="10800000">
            <a:off x="6070625" y="679663"/>
            <a:ext cx="6300" cy="4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6" name="Google Shape;256;p22"/>
          <p:cNvGrpSpPr/>
          <p:nvPr/>
        </p:nvGrpSpPr>
        <p:grpSpPr>
          <a:xfrm>
            <a:off x="374225" y="2617750"/>
            <a:ext cx="2622600" cy="3629575"/>
            <a:chOff x="374225" y="2617750"/>
            <a:chExt cx="2622600" cy="3629575"/>
          </a:xfrm>
        </p:grpSpPr>
        <p:cxnSp>
          <p:nvCxnSpPr>
            <p:cNvPr id="257" name="Google Shape;257;p22"/>
            <p:cNvCxnSpPr>
              <a:stCxn id="251" idx="2"/>
            </p:cNvCxnSpPr>
            <p:nvPr/>
          </p:nvCxnSpPr>
          <p:spPr>
            <a:xfrm flipH="1">
              <a:off x="1748450" y="2617750"/>
              <a:ext cx="224400" cy="68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8" name="Google Shape;258;p22"/>
            <p:cNvSpPr txBox="1"/>
            <p:nvPr/>
          </p:nvSpPr>
          <p:spPr>
            <a:xfrm>
              <a:off x="1398350" y="4748500"/>
              <a:ext cx="1031700" cy="549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solidFill>
                    <a:schemeClr val="dk1"/>
                  </a:solidFill>
                </a:rPr>
                <a:t>Query </a:t>
              </a:r>
              <a:r>
                <a:rPr lang="de-DE" sz="1200"/>
                <a:t>Embedding</a:t>
              </a:r>
              <a:endParaRPr sz="1200"/>
            </a:p>
          </p:txBody>
        </p:sp>
        <p:pic>
          <p:nvPicPr>
            <p:cNvPr id="259" name="Google Shape;25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501425" y="3572950"/>
              <a:ext cx="745275" cy="7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22"/>
            <p:cNvSpPr/>
            <p:nvPr/>
          </p:nvSpPr>
          <p:spPr>
            <a:xfrm>
              <a:off x="1572500" y="3605975"/>
              <a:ext cx="123900" cy="614100"/>
            </a:xfrm>
            <a:prstGeom prst="flowChartAlternateProcess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22"/>
            <p:cNvCxnSpPr>
              <a:stCxn id="262" idx="0"/>
              <a:endCxn id="259" idx="3"/>
            </p:cNvCxnSpPr>
            <p:nvPr/>
          </p:nvCxnSpPr>
          <p:spPr>
            <a:xfrm rot="-5400000">
              <a:off x="613625" y="4110650"/>
              <a:ext cx="1052700" cy="7227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63" name="Google Shape;263;p22"/>
            <p:cNvSpPr txBox="1"/>
            <p:nvPr/>
          </p:nvSpPr>
          <p:spPr>
            <a:xfrm>
              <a:off x="1398350" y="5281900"/>
              <a:ext cx="1031700" cy="549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solidFill>
                    <a:schemeClr val="dk1"/>
                  </a:solidFill>
                </a:rPr>
                <a:t>D1 </a:t>
              </a:r>
              <a:r>
                <a:rPr lang="de-DE" sz="1200"/>
                <a:t>Average Embedding</a:t>
              </a:r>
              <a:endParaRPr sz="1200"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512075" y="4998350"/>
              <a:ext cx="533100" cy="549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Google Shape;26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14975" y="5109350"/>
              <a:ext cx="327300" cy="327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5" name="Google Shape;265;p22"/>
            <p:cNvCxnSpPr>
              <a:stCxn id="258" idx="1"/>
              <a:endCxn id="262" idx="7"/>
            </p:cNvCxnSpPr>
            <p:nvPr/>
          </p:nvCxnSpPr>
          <p:spPr>
            <a:xfrm flipH="1">
              <a:off x="967250" y="5023150"/>
              <a:ext cx="431100" cy="5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6" name="Google Shape;266;p22"/>
            <p:cNvCxnSpPr>
              <a:stCxn id="263" idx="1"/>
              <a:endCxn id="262" idx="5"/>
            </p:cNvCxnSpPr>
            <p:nvPr/>
          </p:nvCxnSpPr>
          <p:spPr>
            <a:xfrm rot="10800000">
              <a:off x="967250" y="5467150"/>
              <a:ext cx="431100" cy="8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7" name="Google Shape;267;p22"/>
            <p:cNvSpPr/>
            <p:nvPr/>
          </p:nvSpPr>
          <p:spPr>
            <a:xfrm>
              <a:off x="374225" y="3382025"/>
              <a:ext cx="2622600" cy="2865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22"/>
          <p:cNvGrpSpPr/>
          <p:nvPr/>
        </p:nvGrpSpPr>
        <p:grpSpPr>
          <a:xfrm>
            <a:off x="3774575" y="901275"/>
            <a:ext cx="4604700" cy="5540700"/>
            <a:chOff x="3774575" y="901275"/>
            <a:chExt cx="4604700" cy="5540700"/>
          </a:xfrm>
        </p:grpSpPr>
        <p:sp>
          <p:nvSpPr>
            <p:cNvPr id="269" name="Google Shape;269;p22"/>
            <p:cNvSpPr/>
            <p:nvPr/>
          </p:nvSpPr>
          <p:spPr>
            <a:xfrm>
              <a:off x="3774575" y="901275"/>
              <a:ext cx="4604700" cy="534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 rot="5400000">
              <a:off x="5859125" y="2642313"/>
              <a:ext cx="443100" cy="3585300"/>
            </a:xfrm>
            <a:prstGeom prst="roundRect">
              <a:avLst>
                <a:gd fmla="val 16667" name="adj"/>
              </a:avLst>
            </a:prstGeom>
            <a:solidFill>
              <a:srgbClr val="99DCF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 rot="5400000">
              <a:off x="5840525" y="3869925"/>
              <a:ext cx="460200" cy="3585300"/>
            </a:xfrm>
            <a:prstGeom prst="roundRect">
              <a:avLst>
                <a:gd fmla="val 16667" name="adj"/>
              </a:avLst>
            </a:prstGeom>
            <a:solidFill>
              <a:srgbClr val="F4DCB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4236213" y="2617750"/>
              <a:ext cx="1119600" cy="683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Domain Adapter D1</a:t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5569450" y="2617750"/>
              <a:ext cx="1119600" cy="68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…</a:t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6902675" y="2617750"/>
              <a:ext cx="1119600" cy="68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…</a:t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 rot="-5400000">
              <a:off x="5950025" y="4596600"/>
              <a:ext cx="241200" cy="1200600"/>
            </a:xfrm>
            <a:prstGeom prst="roundRect">
              <a:avLst>
                <a:gd fmla="val 28216" name="adj"/>
              </a:avLst>
            </a:prstGeom>
            <a:solidFill>
              <a:srgbClr val="F3F3D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 rot="-5400000">
              <a:off x="5950025" y="3196213"/>
              <a:ext cx="241200" cy="1200600"/>
            </a:xfrm>
            <a:prstGeom prst="roundRect">
              <a:avLst>
                <a:gd fmla="val 28216" name="adj"/>
              </a:avLst>
            </a:prstGeom>
            <a:solidFill>
              <a:srgbClr val="F3F3D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 rot="-5400000">
              <a:off x="5950025" y="683563"/>
              <a:ext cx="241200" cy="1200600"/>
            </a:xfrm>
            <a:prstGeom prst="roundRect">
              <a:avLst>
                <a:gd fmla="val 28216" name="adj"/>
              </a:avLst>
            </a:prstGeom>
            <a:solidFill>
              <a:srgbClr val="F3F3D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236213" y="1627150"/>
              <a:ext cx="1119600" cy="683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Task Adapter T1</a:t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5569450" y="1627150"/>
              <a:ext cx="1119600" cy="68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…</a:t>
              </a:r>
              <a:endParaRPr/>
            </a:p>
          </p:txBody>
        </p:sp>
        <p:cxnSp>
          <p:nvCxnSpPr>
            <p:cNvPr id="279" name="Google Shape;279;p22"/>
            <p:cNvCxnSpPr>
              <a:stCxn id="276" idx="3"/>
              <a:endCxn id="272" idx="2"/>
            </p:cNvCxnSpPr>
            <p:nvPr/>
          </p:nvCxnSpPr>
          <p:spPr>
            <a:xfrm flipH="1" rot="5400000">
              <a:off x="5245775" y="2851063"/>
              <a:ext cx="375000" cy="1274700"/>
            </a:xfrm>
            <a:prstGeom prst="bentConnector3">
              <a:avLst>
                <a:gd fmla="val 3399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80" name="Google Shape;280;p22"/>
            <p:cNvCxnSpPr>
              <a:stCxn id="270" idx="1"/>
              <a:endCxn id="281" idx="0"/>
            </p:cNvCxnSpPr>
            <p:nvPr/>
          </p:nvCxnSpPr>
          <p:spPr>
            <a:xfrm flipH="1" rot="5400000">
              <a:off x="4483625" y="2616363"/>
              <a:ext cx="1528500" cy="1665600"/>
            </a:xfrm>
            <a:prstGeom prst="bentConnector3">
              <a:avLst>
                <a:gd fmla="val 967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81" name="Google Shape;281;p22"/>
            <p:cNvSpPr txBox="1"/>
            <p:nvPr/>
          </p:nvSpPr>
          <p:spPr>
            <a:xfrm>
              <a:off x="4310325" y="2684988"/>
              <a:ext cx="209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" name="Google Shape;282;p22"/>
            <p:cNvCxnSpPr>
              <a:stCxn id="275" idx="3"/>
              <a:endCxn id="255" idx="0"/>
            </p:cNvCxnSpPr>
            <p:nvPr/>
          </p:nvCxnSpPr>
          <p:spPr>
            <a:xfrm flipH="1" rot="5400000">
              <a:off x="3874325" y="2880000"/>
              <a:ext cx="3792300" cy="600300"/>
            </a:xfrm>
            <a:prstGeom prst="bentConnector4">
              <a:avLst>
                <a:gd fmla="val 6523" name="adj1"/>
                <a:gd fmla="val 339414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83" name="Google Shape;283;p22"/>
            <p:cNvCxnSpPr>
              <a:stCxn id="275" idx="3"/>
              <a:endCxn id="276" idx="0"/>
            </p:cNvCxnSpPr>
            <p:nvPr/>
          </p:nvCxnSpPr>
          <p:spPr>
            <a:xfrm flipH="1" rot="5400000">
              <a:off x="5130575" y="4136250"/>
              <a:ext cx="1279800" cy="600300"/>
            </a:xfrm>
            <a:prstGeom prst="bentConnector4">
              <a:avLst>
                <a:gd fmla="val 20292" name="adj1"/>
                <a:gd fmla="val 339414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84" name="Google Shape;284;p22"/>
            <p:cNvCxnSpPr>
              <a:stCxn id="272" idx="0"/>
              <a:endCxn id="277" idx="2"/>
            </p:cNvCxnSpPr>
            <p:nvPr/>
          </p:nvCxnSpPr>
          <p:spPr>
            <a:xfrm rot="10800000">
              <a:off x="4796013" y="2310250"/>
              <a:ext cx="0" cy="30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85" name="Google Shape;285;p22"/>
            <p:cNvCxnSpPr>
              <a:stCxn id="277" idx="0"/>
              <a:endCxn id="255" idx="1"/>
            </p:cNvCxnSpPr>
            <p:nvPr/>
          </p:nvCxnSpPr>
          <p:spPr>
            <a:xfrm rot="-5400000">
              <a:off x="5322063" y="878500"/>
              <a:ext cx="222600" cy="1274700"/>
            </a:xfrm>
            <a:prstGeom prst="bentConnector3">
              <a:avLst>
                <a:gd fmla="val 5002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86" name="Google Shape;286;p22"/>
            <p:cNvCxnSpPr>
              <a:stCxn id="271" idx="1"/>
              <a:endCxn id="275" idx="1"/>
            </p:cNvCxnSpPr>
            <p:nvPr/>
          </p:nvCxnSpPr>
          <p:spPr>
            <a:xfrm rot="10800000">
              <a:off x="6070625" y="5317575"/>
              <a:ext cx="0" cy="11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" name="Google Shape;287;p22"/>
            <p:cNvCxnSpPr>
              <a:stCxn id="275" idx="3"/>
              <a:endCxn id="270" idx="3"/>
            </p:cNvCxnSpPr>
            <p:nvPr/>
          </p:nvCxnSpPr>
          <p:spPr>
            <a:xfrm flipH="1" rot="10800000">
              <a:off x="6070625" y="4656600"/>
              <a:ext cx="10200" cy="4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8" name="Google Shape;288;p22"/>
            <p:cNvCxnSpPr>
              <a:endCxn id="271" idx="3"/>
            </p:cNvCxnSpPr>
            <p:nvPr/>
          </p:nvCxnSpPr>
          <p:spPr>
            <a:xfrm rot="10800000">
              <a:off x="6070625" y="5892675"/>
              <a:ext cx="6300" cy="54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9" name="Google Shape;289;p22"/>
            <p:cNvCxnSpPr>
              <a:stCxn id="269" idx="2"/>
              <a:endCxn id="275" idx="0"/>
            </p:cNvCxnSpPr>
            <p:nvPr/>
          </p:nvCxnSpPr>
          <p:spPr>
            <a:xfrm flipH="1" rot="5400000">
              <a:off x="5248475" y="5418825"/>
              <a:ext cx="1050300" cy="606600"/>
            </a:xfrm>
            <a:prstGeom prst="bentConnector4">
              <a:avLst>
                <a:gd fmla="val 16643" name="adj1"/>
                <a:gd fmla="val 332868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90" name="Google Shape;290;p22"/>
            <p:cNvCxnSpPr>
              <a:stCxn id="270" idx="1"/>
              <a:endCxn id="276" idx="1"/>
            </p:cNvCxnSpPr>
            <p:nvPr/>
          </p:nvCxnSpPr>
          <p:spPr>
            <a:xfrm rot="10800000">
              <a:off x="6070775" y="3917013"/>
              <a:ext cx="9900" cy="296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1" name="Google Shape;291;p22"/>
            <p:cNvSpPr txBox="1"/>
            <p:nvPr/>
          </p:nvSpPr>
          <p:spPr>
            <a:xfrm>
              <a:off x="5167925" y="5541975"/>
              <a:ext cx="1825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/>
                <a:t>Multi-head Attention</a:t>
              </a:r>
              <a:endParaRPr sz="1200"/>
            </a:p>
          </p:txBody>
        </p:sp>
        <p:sp>
          <p:nvSpPr>
            <p:cNvPr id="292" name="Google Shape;292;p22"/>
            <p:cNvSpPr txBox="1"/>
            <p:nvPr/>
          </p:nvSpPr>
          <p:spPr>
            <a:xfrm>
              <a:off x="5167925" y="4322775"/>
              <a:ext cx="1825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/>
                <a:t>FFN</a:t>
              </a:r>
              <a:endParaRPr sz="1200"/>
            </a:p>
          </p:txBody>
        </p:sp>
        <p:sp>
          <p:nvSpPr>
            <p:cNvPr id="293" name="Google Shape;293;p22"/>
            <p:cNvSpPr txBox="1"/>
            <p:nvPr/>
          </p:nvSpPr>
          <p:spPr>
            <a:xfrm>
              <a:off x="5157875" y="3691200"/>
              <a:ext cx="1825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/>
                <a:t>Add &amp; Norm</a:t>
              </a:r>
              <a:endParaRPr sz="1200"/>
            </a:p>
          </p:txBody>
        </p:sp>
        <p:sp>
          <p:nvSpPr>
            <p:cNvPr id="294" name="Google Shape;294;p22"/>
            <p:cNvSpPr txBox="1"/>
            <p:nvPr/>
          </p:nvSpPr>
          <p:spPr>
            <a:xfrm>
              <a:off x="5157875" y="1176600"/>
              <a:ext cx="1825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/>
                <a:t>Add &amp; Norm</a:t>
              </a:r>
              <a:endParaRPr sz="1200"/>
            </a:p>
          </p:txBody>
        </p:sp>
        <p:sp>
          <p:nvSpPr>
            <p:cNvPr id="295" name="Google Shape;295;p22"/>
            <p:cNvSpPr txBox="1"/>
            <p:nvPr/>
          </p:nvSpPr>
          <p:spPr>
            <a:xfrm>
              <a:off x="5157875" y="5062800"/>
              <a:ext cx="1825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/>
                <a:t>Add &amp; Norm</a:t>
              </a:r>
              <a:endParaRPr sz="12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3"/>
          <p:cNvGrpSpPr/>
          <p:nvPr/>
        </p:nvGrpSpPr>
        <p:grpSpPr>
          <a:xfrm>
            <a:off x="6255149" y="2447675"/>
            <a:ext cx="2571776" cy="1996200"/>
            <a:chOff x="6255149" y="2447675"/>
            <a:chExt cx="2571776" cy="1996200"/>
          </a:xfrm>
        </p:grpSpPr>
        <p:cxnSp>
          <p:nvCxnSpPr>
            <p:cNvPr id="302" name="Google Shape;302;p23"/>
            <p:cNvCxnSpPr>
              <a:stCxn id="303" idx="3"/>
            </p:cNvCxnSpPr>
            <p:nvPr/>
          </p:nvCxnSpPr>
          <p:spPr>
            <a:xfrm flipH="1" rot="10800000">
              <a:off x="6255149" y="2768875"/>
              <a:ext cx="751500" cy="71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" name="Google Shape;304;p23"/>
            <p:cNvCxnSpPr>
              <a:stCxn id="303" idx="3"/>
            </p:cNvCxnSpPr>
            <p:nvPr/>
          </p:nvCxnSpPr>
          <p:spPr>
            <a:xfrm flipH="1" rot="10800000">
              <a:off x="6255149" y="3473275"/>
              <a:ext cx="764700" cy="1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5" name="Google Shape;305;p23"/>
            <p:cNvCxnSpPr>
              <a:stCxn id="303" idx="3"/>
            </p:cNvCxnSpPr>
            <p:nvPr/>
          </p:nvCxnSpPr>
          <p:spPr>
            <a:xfrm>
              <a:off x="6255149" y="3487975"/>
              <a:ext cx="738600" cy="62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6" name="Google Shape;306;p23"/>
            <p:cNvSpPr/>
            <p:nvPr/>
          </p:nvSpPr>
          <p:spPr>
            <a:xfrm>
              <a:off x="7124175" y="2447675"/>
              <a:ext cx="1702750" cy="624600"/>
            </a:xfrm>
            <a:prstGeom prst="flowChart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Relevance</a:t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7124175" y="3133475"/>
              <a:ext cx="1702750" cy="624600"/>
            </a:xfrm>
            <a:prstGeom prst="flowChart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Support</a:t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7124175" y="3819275"/>
              <a:ext cx="1702750" cy="624600"/>
            </a:xfrm>
            <a:prstGeom prst="flowChart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Factuality</a:t>
              </a:r>
              <a:endParaRPr/>
            </a:p>
          </p:txBody>
        </p:sp>
      </p:grpSp>
      <p:sp>
        <p:nvSpPr>
          <p:cNvPr id="309" name="Google Shape;309;p23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0" name="Google Shape;310;p23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Methodology</a:t>
            </a:r>
            <a:r>
              <a:rPr lang="de-DE" sz="2400"/>
              <a:t>: Evaluation</a:t>
            </a:r>
            <a:endParaRPr sz="2400"/>
          </a:p>
        </p:txBody>
      </p:sp>
      <p:sp>
        <p:nvSpPr>
          <p:cNvPr id="311" name="Google Shape;311;p23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sp>
        <p:nvSpPr>
          <p:cNvPr id="312" name="Google Shape;312;p23"/>
          <p:cNvSpPr/>
          <p:nvPr/>
        </p:nvSpPr>
        <p:spPr>
          <a:xfrm>
            <a:off x="319100" y="1605125"/>
            <a:ext cx="2577600" cy="1125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Zero-shot Factuality Prompt</a:t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>
            <a:off x="319100" y="2976725"/>
            <a:ext cx="2577600" cy="1125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Few-shot Factuality Prompt</a:t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319100" y="4348325"/>
            <a:ext cx="2577600" cy="1125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Zero-shot Multi-Aspect Prompt</a:t>
            </a:r>
            <a:endParaRPr/>
          </a:p>
        </p:txBody>
      </p:sp>
      <p:cxnSp>
        <p:nvCxnSpPr>
          <p:cNvPr id="315" name="Google Shape;315;p23"/>
          <p:cNvCxnSpPr>
            <a:stCxn id="314" idx="3"/>
            <a:endCxn id="316" idx="1"/>
          </p:cNvCxnSpPr>
          <p:nvPr/>
        </p:nvCxnSpPr>
        <p:spPr>
          <a:xfrm flipH="1" rot="10800000">
            <a:off x="2896700" y="3457325"/>
            <a:ext cx="528900" cy="14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7" name="Google Shape;3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3106" y="2507821"/>
            <a:ext cx="504286" cy="5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3106" y="3193621"/>
            <a:ext cx="504286" cy="5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3106" y="3879421"/>
            <a:ext cx="504286" cy="50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23"/>
          <p:cNvCxnSpPr>
            <a:stCxn id="321" idx="2"/>
            <a:endCxn id="317" idx="0"/>
          </p:cNvCxnSpPr>
          <p:nvPr/>
        </p:nvCxnSpPr>
        <p:spPr>
          <a:xfrm flipH="1" rot="-5400000">
            <a:off x="6782800" y="805500"/>
            <a:ext cx="870300" cy="25344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23"/>
          <p:cNvCxnSpPr>
            <a:stCxn id="323" idx="3"/>
            <a:endCxn id="318" idx="3"/>
          </p:cNvCxnSpPr>
          <p:nvPr/>
        </p:nvCxnSpPr>
        <p:spPr>
          <a:xfrm>
            <a:off x="8374325" y="1385400"/>
            <a:ext cx="363000" cy="2060400"/>
          </a:xfrm>
          <a:prstGeom prst="bentConnector3">
            <a:avLst>
              <a:gd fmla="val 16561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23"/>
          <p:cNvCxnSpPr>
            <a:stCxn id="316" idx="2"/>
            <a:endCxn id="319" idx="2"/>
          </p:cNvCxnSpPr>
          <p:nvPr/>
        </p:nvCxnSpPr>
        <p:spPr>
          <a:xfrm flipH="1" rot="-5400000">
            <a:off x="6597453" y="2495913"/>
            <a:ext cx="130800" cy="3645000"/>
          </a:xfrm>
          <a:prstGeom prst="bentConnector3">
            <a:avLst>
              <a:gd fmla="val 647391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3"/>
          <p:cNvCxnSpPr>
            <a:stCxn id="326" idx="1"/>
            <a:endCxn id="314" idx="1"/>
          </p:cNvCxnSpPr>
          <p:nvPr/>
        </p:nvCxnSpPr>
        <p:spPr>
          <a:xfrm flipH="1">
            <a:off x="318975" y="1405613"/>
            <a:ext cx="3302100" cy="3505200"/>
          </a:xfrm>
          <a:prstGeom prst="bentConnector3">
            <a:avLst>
              <a:gd fmla="val 1072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27" name="Google Shape;327;p23"/>
          <p:cNvGrpSpPr/>
          <p:nvPr/>
        </p:nvGrpSpPr>
        <p:grpSpPr>
          <a:xfrm>
            <a:off x="3621075" y="1133250"/>
            <a:ext cx="4753250" cy="524513"/>
            <a:chOff x="3621075" y="1133250"/>
            <a:chExt cx="4753250" cy="524513"/>
          </a:xfrm>
        </p:grpSpPr>
        <p:sp>
          <p:nvSpPr>
            <p:cNvPr id="321" name="Google Shape;321;p23"/>
            <p:cNvSpPr/>
            <p:nvPr/>
          </p:nvSpPr>
          <p:spPr>
            <a:xfrm>
              <a:off x="5375200" y="1133250"/>
              <a:ext cx="1151100" cy="50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Query</a:t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7223225" y="1133250"/>
              <a:ext cx="1151100" cy="50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Context</a:t>
              </a: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3621075" y="1153463"/>
              <a:ext cx="1151100" cy="50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Generated</a:t>
              </a:r>
              <a:endParaRPr/>
            </a:p>
          </p:txBody>
        </p:sp>
        <p:pic>
          <p:nvPicPr>
            <p:cNvPr id="328" name="Google Shape;32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5713" y="1271974"/>
              <a:ext cx="275950" cy="27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64513" y="1271974"/>
              <a:ext cx="275950" cy="275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" name="Google Shape;3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552" y="2661362"/>
            <a:ext cx="2829601" cy="159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359075" y="761475"/>
            <a:ext cx="8397750" cy="1357000"/>
            <a:chOff x="359075" y="761475"/>
            <a:chExt cx="8397750" cy="1357000"/>
          </a:xfrm>
        </p:grpSpPr>
        <p:sp>
          <p:nvSpPr>
            <p:cNvPr id="337" name="Google Shape;337;p24"/>
            <p:cNvSpPr/>
            <p:nvPr/>
          </p:nvSpPr>
          <p:spPr>
            <a:xfrm>
              <a:off x="562625" y="1165975"/>
              <a:ext cx="8194200" cy="9525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chemeClr val="dk1"/>
                  </a:solidFill>
                </a:rPr>
                <a:t>How well domain-specific adapters improve the performance of pretrained language models in generative question-answering tasks for a single domain?</a:t>
              </a:r>
              <a:endParaRPr sz="1200"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359075" y="761475"/>
              <a:ext cx="678600" cy="626400"/>
            </a:xfrm>
            <a:prstGeom prst="ellipse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100"/>
                <a:t>RQ1</a:t>
              </a:r>
              <a:endParaRPr b="1" sz="1100"/>
            </a:p>
          </p:txBody>
        </p:sp>
      </p:grpSp>
      <p:pic>
        <p:nvPicPr>
          <p:cNvPr id="339" name="Google Shape;339;p24"/>
          <p:cNvPicPr preferRelativeResize="0"/>
          <p:nvPr/>
        </p:nvPicPr>
        <p:blipFill rotWithShape="1">
          <a:blip r:embed="rId3">
            <a:alphaModFix/>
          </a:blip>
          <a:srcRect b="0" l="0" r="86958" t="0"/>
          <a:stretch/>
        </p:blipFill>
        <p:spPr>
          <a:xfrm>
            <a:off x="381000" y="2728075"/>
            <a:ext cx="1152724" cy="103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40" name="Google Shape;340;p24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Findings</a:t>
            </a:r>
            <a:endParaRPr sz="2400"/>
          </a:p>
        </p:txBody>
      </p:sp>
      <p:sp>
        <p:nvSpPr>
          <p:cNvPr id="341" name="Google Shape;341;p24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sp>
        <p:nvSpPr>
          <p:cNvPr id="342" name="Google Shape;342;p24"/>
          <p:cNvSpPr txBox="1"/>
          <p:nvPr/>
        </p:nvSpPr>
        <p:spPr>
          <a:xfrm>
            <a:off x="400300" y="4278150"/>
            <a:ext cx="62760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Less than 1% parameter size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Modularity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Domain relevance</a:t>
            </a:r>
            <a:endParaRPr/>
          </a:p>
        </p:txBody>
      </p:sp>
      <p:pic>
        <p:nvPicPr>
          <p:cNvPr id="343" name="Google Shape;343;p24"/>
          <p:cNvPicPr preferRelativeResize="0"/>
          <p:nvPr/>
        </p:nvPicPr>
        <p:blipFill rotWithShape="1">
          <a:blip r:embed="rId3">
            <a:alphaModFix/>
          </a:blip>
          <a:srcRect b="0" l="13021" r="56193" t="0"/>
          <a:stretch/>
        </p:blipFill>
        <p:spPr>
          <a:xfrm>
            <a:off x="1609925" y="2728075"/>
            <a:ext cx="2721026" cy="103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 b="0" l="66045" r="0" t="0"/>
          <a:stretch/>
        </p:blipFill>
        <p:spPr>
          <a:xfrm>
            <a:off x="5598093" y="2728075"/>
            <a:ext cx="3001373" cy="103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45" name="Google Shape;345;p24"/>
          <p:cNvPicPr preferRelativeResize="0"/>
          <p:nvPr/>
        </p:nvPicPr>
        <p:blipFill rotWithShape="1">
          <a:blip r:embed="rId3">
            <a:alphaModFix/>
          </a:blip>
          <a:srcRect b="0" l="43806" r="43152" t="0"/>
          <a:stretch/>
        </p:blipFill>
        <p:spPr>
          <a:xfrm>
            <a:off x="4388163" y="2728075"/>
            <a:ext cx="1152724" cy="103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352" name="Google Shape;352;p25"/>
          <p:cNvGrpSpPr/>
          <p:nvPr/>
        </p:nvGrpSpPr>
        <p:grpSpPr>
          <a:xfrm>
            <a:off x="368725" y="786000"/>
            <a:ext cx="8397750" cy="1357000"/>
            <a:chOff x="292525" y="709800"/>
            <a:chExt cx="8397750" cy="1357000"/>
          </a:xfrm>
        </p:grpSpPr>
        <p:sp>
          <p:nvSpPr>
            <p:cNvPr id="353" name="Google Shape;353;p25"/>
            <p:cNvSpPr/>
            <p:nvPr/>
          </p:nvSpPr>
          <p:spPr>
            <a:xfrm>
              <a:off x="496075" y="1114300"/>
              <a:ext cx="8194200" cy="9525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chemeClr val="dk1"/>
                  </a:solidFill>
                </a:rPr>
                <a:t>Can language models acquire multi-domain knowledge in a multiple-adapter setting where each adapter is trained on distinct domain-specific knowledge?</a:t>
              </a:r>
              <a:endParaRPr sz="1000"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292525" y="709800"/>
              <a:ext cx="678600" cy="626400"/>
            </a:xfrm>
            <a:prstGeom prst="ellipse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100"/>
                <a:t>RQ2</a:t>
              </a:r>
              <a:endParaRPr b="1" sz="1100"/>
            </a:p>
          </p:txBody>
        </p:sp>
      </p:grpSp>
      <p:pic>
        <p:nvPicPr>
          <p:cNvPr id="355" name="Google Shape;355;p25"/>
          <p:cNvPicPr preferRelativeResize="0"/>
          <p:nvPr/>
        </p:nvPicPr>
        <p:blipFill rotWithShape="1">
          <a:blip r:embed="rId3">
            <a:alphaModFix/>
          </a:blip>
          <a:srcRect b="58607" l="0" r="80142" t="0"/>
          <a:stretch/>
        </p:blipFill>
        <p:spPr>
          <a:xfrm>
            <a:off x="572125" y="2295400"/>
            <a:ext cx="1557925" cy="1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5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Findings</a:t>
            </a:r>
            <a:endParaRPr sz="2400"/>
          </a:p>
        </p:txBody>
      </p:sp>
      <p:sp>
        <p:nvSpPr>
          <p:cNvPr id="357" name="Google Shape;357;p25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pic>
        <p:nvPicPr>
          <p:cNvPr id="358" name="Google Shape;358;p25"/>
          <p:cNvPicPr preferRelativeResize="0"/>
          <p:nvPr/>
        </p:nvPicPr>
        <p:blipFill rotWithShape="1">
          <a:blip r:embed="rId3">
            <a:alphaModFix/>
          </a:blip>
          <a:srcRect b="0" l="0" r="80142" t="58607"/>
          <a:stretch/>
        </p:blipFill>
        <p:spPr>
          <a:xfrm>
            <a:off x="572125" y="4320538"/>
            <a:ext cx="1557925" cy="16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5"/>
          <p:cNvPicPr preferRelativeResize="0"/>
          <p:nvPr/>
        </p:nvPicPr>
        <p:blipFill rotWithShape="1">
          <a:blip r:embed="rId3">
            <a:alphaModFix/>
          </a:blip>
          <a:srcRect b="58607" l="19859" r="51421" t="0"/>
          <a:stretch/>
        </p:blipFill>
        <p:spPr>
          <a:xfrm>
            <a:off x="2130050" y="2295413"/>
            <a:ext cx="2253150" cy="1634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60" name="Google Shape;360;p25"/>
          <p:cNvPicPr preferRelativeResize="0"/>
          <p:nvPr/>
        </p:nvPicPr>
        <p:blipFill rotWithShape="1">
          <a:blip r:embed="rId3">
            <a:alphaModFix/>
          </a:blip>
          <a:srcRect b="58607" l="48579" r="31563" t="0"/>
          <a:stretch/>
        </p:blipFill>
        <p:spPr>
          <a:xfrm>
            <a:off x="4383200" y="2295400"/>
            <a:ext cx="1557925" cy="1634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61" name="Google Shape;361;p25"/>
          <p:cNvPicPr preferRelativeResize="0"/>
          <p:nvPr/>
        </p:nvPicPr>
        <p:blipFill rotWithShape="1">
          <a:blip r:embed="rId3">
            <a:alphaModFix/>
          </a:blip>
          <a:srcRect b="58607" l="68434" r="0" t="0"/>
          <a:stretch/>
        </p:blipFill>
        <p:spPr>
          <a:xfrm>
            <a:off x="5941126" y="2295400"/>
            <a:ext cx="2476424" cy="1634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362" name="Google Shape;362;p25"/>
          <p:cNvPicPr preferRelativeResize="0"/>
          <p:nvPr/>
        </p:nvPicPr>
        <p:blipFill rotWithShape="1">
          <a:blip r:embed="rId3">
            <a:alphaModFix/>
          </a:blip>
          <a:srcRect b="0" l="19858" r="51424" t="58607"/>
          <a:stretch/>
        </p:blipFill>
        <p:spPr>
          <a:xfrm>
            <a:off x="2130050" y="4320538"/>
            <a:ext cx="2253150" cy="16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5"/>
          <p:cNvPicPr preferRelativeResize="0"/>
          <p:nvPr/>
        </p:nvPicPr>
        <p:blipFill rotWithShape="1">
          <a:blip r:embed="rId3">
            <a:alphaModFix/>
          </a:blip>
          <a:srcRect b="0" l="48579" r="31563" t="58607"/>
          <a:stretch/>
        </p:blipFill>
        <p:spPr>
          <a:xfrm>
            <a:off x="4383197" y="4320538"/>
            <a:ext cx="1557925" cy="16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5"/>
          <p:cNvPicPr preferRelativeResize="0"/>
          <p:nvPr/>
        </p:nvPicPr>
        <p:blipFill rotWithShape="1">
          <a:blip r:embed="rId3">
            <a:alphaModFix/>
          </a:blip>
          <a:srcRect b="0" l="68434" r="0" t="58607"/>
          <a:stretch/>
        </p:blipFill>
        <p:spPr>
          <a:xfrm>
            <a:off x="5941117" y="4320538"/>
            <a:ext cx="2476424" cy="1634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65" name="Google Shape;365;p25"/>
          <p:cNvSpPr/>
          <p:nvPr/>
        </p:nvSpPr>
        <p:spPr>
          <a:xfrm>
            <a:off x="6535675" y="1895925"/>
            <a:ext cx="2154600" cy="439980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2" name="Google Shape;372;p26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Findings</a:t>
            </a:r>
            <a:endParaRPr sz="2400"/>
          </a:p>
        </p:txBody>
      </p:sp>
      <p:grpSp>
        <p:nvGrpSpPr>
          <p:cNvPr id="373" name="Google Shape;373;p26"/>
          <p:cNvGrpSpPr/>
          <p:nvPr/>
        </p:nvGrpSpPr>
        <p:grpSpPr>
          <a:xfrm>
            <a:off x="411800" y="786000"/>
            <a:ext cx="8397750" cy="1357000"/>
            <a:chOff x="335600" y="709800"/>
            <a:chExt cx="8397750" cy="1357000"/>
          </a:xfrm>
        </p:grpSpPr>
        <p:sp>
          <p:nvSpPr>
            <p:cNvPr id="374" name="Google Shape;374;p26"/>
            <p:cNvSpPr/>
            <p:nvPr/>
          </p:nvSpPr>
          <p:spPr>
            <a:xfrm>
              <a:off x="539150" y="1114300"/>
              <a:ext cx="8194200" cy="9525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chemeClr val="dk1"/>
                  </a:solidFill>
                </a:rPr>
                <a:t>Are current automatic evaluation metrics for factuality comprehensive enough to assess the performance over a multi-domain generative QA setting?</a:t>
              </a:r>
              <a:endParaRPr sz="800"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335600" y="709800"/>
              <a:ext cx="678600" cy="626400"/>
            </a:xfrm>
            <a:prstGeom prst="ellipse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100"/>
                <a:t>RQ3</a:t>
              </a:r>
              <a:endParaRPr b="1" sz="1100"/>
            </a:p>
          </p:txBody>
        </p:sp>
      </p:grpSp>
      <p:sp>
        <p:nvSpPr>
          <p:cNvPr id="376" name="Google Shape;376;p26"/>
          <p:cNvSpPr txBox="1"/>
          <p:nvPr/>
        </p:nvSpPr>
        <p:spPr>
          <a:xfrm>
            <a:off x="437625" y="3838325"/>
            <a:ext cx="4904100" cy="78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551450" y="2484750"/>
            <a:ext cx="8111400" cy="3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Lexical Matching → relevant n-grams during domain adapter fine-tuning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 sz="1600"/>
              <a:t>Generated answers contain significantly fewer tokens than the reference texts → BLEU &gt; ROUGE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BERTScore → domain relevance of the generated answers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FactCC → scores overly confident/excessively low</a:t>
            </a:r>
            <a:endParaRPr sz="1600"/>
          </a:p>
        </p:txBody>
      </p:sp>
      <p:sp>
        <p:nvSpPr>
          <p:cNvPr id="378" name="Google Shape;378;p26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85" name="Google Shape;385;p27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Findings</a:t>
            </a:r>
            <a:endParaRPr sz="2400"/>
          </a:p>
        </p:txBody>
      </p:sp>
      <p:sp>
        <p:nvSpPr>
          <p:cNvPr id="386" name="Google Shape;386;p27"/>
          <p:cNvSpPr/>
          <p:nvPr/>
        </p:nvSpPr>
        <p:spPr>
          <a:xfrm>
            <a:off x="615350" y="1190500"/>
            <a:ext cx="8194200" cy="9525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dk1"/>
                </a:solidFill>
              </a:rPr>
              <a:t>Are current automatic evaluation metrics for factuality comprehensive enough to assess the performance over a multi-domain generative QA setting?</a:t>
            </a:r>
            <a:endParaRPr sz="800"/>
          </a:p>
        </p:txBody>
      </p:sp>
      <p:sp>
        <p:nvSpPr>
          <p:cNvPr id="387" name="Google Shape;387;p27"/>
          <p:cNvSpPr/>
          <p:nvPr/>
        </p:nvSpPr>
        <p:spPr>
          <a:xfrm>
            <a:off x="411800" y="786000"/>
            <a:ext cx="678600" cy="626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100"/>
              <a:t>RQ3</a:t>
            </a:r>
            <a:endParaRPr b="1" sz="1100"/>
          </a:p>
        </p:txBody>
      </p:sp>
      <p:sp>
        <p:nvSpPr>
          <p:cNvPr id="388" name="Google Shape;388;p27"/>
          <p:cNvSpPr txBox="1"/>
          <p:nvPr/>
        </p:nvSpPr>
        <p:spPr>
          <a:xfrm>
            <a:off x="553475" y="2525400"/>
            <a:ext cx="8109000" cy="3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E</a:t>
            </a:r>
            <a:r>
              <a:rPr lang="de-DE" sz="1600"/>
              <a:t>valuating outputs that generated for ill-defined questions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When context is not comprehensive enough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Knowledge-intensive type questions and Listing type questions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Inconsistent behavior across domains and sensitive to answer length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Char char="●"/>
            </a:pPr>
            <a:r>
              <a:rPr lang="de-DE" sz="1600">
                <a:solidFill>
                  <a:srgbClr val="6AA84F"/>
                </a:solidFill>
              </a:rPr>
              <a:t>Multi-aspect zero-shot prompting</a:t>
            </a:r>
            <a:endParaRPr sz="1600">
              <a:solidFill>
                <a:srgbClr val="6AA84F"/>
              </a:solidFill>
            </a:endParaRPr>
          </a:p>
        </p:txBody>
      </p:sp>
      <p:sp>
        <p:nvSpPr>
          <p:cNvPr id="389" name="Google Shape;389;p27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96" name="Google Shape;396;p28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Findings</a:t>
            </a:r>
            <a:endParaRPr sz="2400"/>
          </a:p>
        </p:txBody>
      </p:sp>
      <p:sp>
        <p:nvSpPr>
          <p:cNvPr id="397" name="Google Shape;397;p28"/>
          <p:cNvSpPr txBox="1"/>
          <p:nvPr/>
        </p:nvSpPr>
        <p:spPr>
          <a:xfrm>
            <a:off x="334650" y="1440075"/>
            <a:ext cx="85089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de-DE" sz="1700"/>
              <a:t>Effect of the base model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98" name="Google Shape;3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127" y="1132497"/>
            <a:ext cx="2005500" cy="10930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28"/>
          <p:cNvCxnSpPr>
            <a:stCxn id="400" idx="1"/>
          </p:cNvCxnSpPr>
          <p:nvPr/>
        </p:nvCxnSpPr>
        <p:spPr>
          <a:xfrm flipH="1">
            <a:off x="2901150" y="4425612"/>
            <a:ext cx="2005500" cy="8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28"/>
          <p:cNvSpPr/>
          <p:nvPr/>
        </p:nvSpPr>
        <p:spPr>
          <a:xfrm>
            <a:off x="2427725" y="3645800"/>
            <a:ext cx="1795500" cy="1007208"/>
          </a:xfrm>
          <a:prstGeom prst="clou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“I have no idea”</a:t>
            </a:r>
            <a:endParaRPr/>
          </a:p>
        </p:txBody>
      </p:sp>
      <p:pic>
        <p:nvPicPr>
          <p:cNvPr id="402" name="Google Shape;402;p28"/>
          <p:cNvPicPr preferRelativeResize="0"/>
          <p:nvPr/>
        </p:nvPicPr>
        <p:blipFill rotWithShape="1">
          <a:blip r:embed="rId4">
            <a:alphaModFix amt="80000"/>
          </a:blip>
          <a:srcRect b="2736" l="4076" r="50680" t="2887"/>
          <a:stretch/>
        </p:blipFill>
        <p:spPr>
          <a:xfrm>
            <a:off x="1534350" y="4766975"/>
            <a:ext cx="1126076" cy="15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8"/>
          <p:cNvSpPr/>
          <p:nvPr/>
        </p:nvSpPr>
        <p:spPr>
          <a:xfrm>
            <a:off x="2244375" y="4504225"/>
            <a:ext cx="240840" cy="154332"/>
          </a:xfrm>
          <a:prstGeom prst="clou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28"/>
          <p:cNvGrpSpPr/>
          <p:nvPr/>
        </p:nvGrpSpPr>
        <p:grpSpPr>
          <a:xfrm>
            <a:off x="4906650" y="2878050"/>
            <a:ext cx="2754524" cy="3095124"/>
            <a:chOff x="4906650" y="2878050"/>
            <a:chExt cx="2754524" cy="3095124"/>
          </a:xfrm>
        </p:grpSpPr>
        <p:pic>
          <p:nvPicPr>
            <p:cNvPr id="400" name="Google Shape;400;p28"/>
            <p:cNvPicPr preferRelativeResize="0"/>
            <p:nvPr/>
          </p:nvPicPr>
          <p:blipFill rotWithShape="1">
            <a:blip r:embed="rId5">
              <a:alphaModFix/>
            </a:blip>
            <a:srcRect b="38565" l="57501" r="16619" t="18839"/>
            <a:stretch/>
          </p:blipFill>
          <p:spPr>
            <a:xfrm>
              <a:off x="4906650" y="2878050"/>
              <a:ext cx="2754524" cy="3095124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pic>
        <p:sp>
          <p:nvSpPr>
            <p:cNvPr id="405" name="Google Shape;405;p28"/>
            <p:cNvSpPr txBox="1"/>
            <p:nvPr/>
          </p:nvSpPr>
          <p:spPr>
            <a:xfrm>
              <a:off x="5216950" y="3277043"/>
              <a:ext cx="2244300" cy="211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100"/>
                <a:t>Dark matter is a substance in physics. Question: How does dark matter influence the structure of galaxies? </a:t>
              </a:r>
              <a:r>
                <a:rPr lang="de-DE" sz="1100">
                  <a:solidFill>
                    <a:schemeClr val="dk1"/>
                  </a:solidFill>
                </a:rPr>
                <a:t>Answer</a:t>
              </a:r>
              <a:r>
                <a:rPr b="1" lang="de-DE" sz="1100">
                  <a:solidFill>
                    <a:schemeClr val="dk1"/>
                  </a:solidFill>
                </a:rPr>
                <a:t>:</a:t>
              </a:r>
              <a:r>
                <a:rPr lang="de-DE" sz="1100">
                  <a:solidFill>
                    <a:schemeClr val="dk1"/>
                  </a:solidFill>
                </a:rPr>
                <a:t> Dark matter creates a protective gravitational field around galaxies, helping them maintain their shape and prevent dispersal.</a:t>
              </a:r>
              <a:endParaRPr sz="1100"/>
            </a:p>
          </p:txBody>
        </p:sp>
        <p:pic>
          <p:nvPicPr>
            <p:cNvPr id="406" name="Google Shape;406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03050" y="5539826"/>
              <a:ext cx="285952" cy="2859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28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pic>
        <p:nvPicPr>
          <p:cNvPr id="408" name="Google Shape;40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5125" y="841758"/>
            <a:ext cx="1504225" cy="17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8"/>
          <p:cNvSpPr txBox="1"/>
          <p:nvPr/>
        </p:nvSpPr>
        <p:spPr>
          <a:xfrm>
            <a:off x="334650" y="2779100"/>
            <a:ext cx="42375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de-DE" sz="1700">
                <a:solidFill>
                  <a:schemeClr val="dk1"/>
                </a:solidFill>
              </a:rPr>
              <a:t>Reflecting the lack of knowledge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6" name="Google Shape;416;p29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Limitations &amp; Future Research</a:t>
            </a:r>
            <a:endParaRPr sz="2400"/>
          </a:p>
        </p:txBody>
      </p:sp>
      <p:sp>
        <p:nvSpPr>
          <p:cNvPr id="417" name="Google Shape;417;p29"/>
          <p:cNvSpPr txBox="1"/>
          <p:nvPr/>
        </p:nvSpPr>
        <p:spPr>
          <a:xfrm>
            <a:off x="348150" y="1608950"/>
            <a:ext cx="3180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Dataset Limitations</a:t>
            </a:r>
            <a:endParaRPr/>
          </a:p>
        </p:txBody>
      </p:sp>
      <p:sp>
        <p:nvSpPr>
          <p:cNvPr id="418" name="Google Shape;418;p29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pic>
        <p:nvPicPr>
          <p:cNvPr id="419" name="Google Shape;4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075" y="1585775"/>
            <a:ext cx="1190125" cy="11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475" y="1444300"/>
            <a:ext cx="1331600" cy="13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5350" y="1585773"/>
            <a:ext cx="1190125" cy="11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9"/>
          <p:cNvSpPr txBox="1"/>
          <p:nvPr/>
        </p:nvSpPr>
        <p:spPr>
          <a:xfrm>
            <a:off x="348150" y="4299743"/>
            <a:ext cx="4307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Heterogeneous Knowledge Adapters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9"/>
          <p:cNvSpPr txBox="1"/>
          <p:nvPr/>
        </p:nvSpPr>
        <p:spPr>
          <a:xfrm>
            <a:off x="311150" y="968600"/>
            <a:ext cx="4307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-DE"/>
              <a:t>S</a:t>
            </a:r>
            <a:r>
              <a:rPr b="1" i="1" lang="de-DE"/>
              <a:t>everal limitations emerged…</a:t>
            </a:r>
            <a:endParaRPr b="1" i="1"/>
          </a:p>
        </p:txBody>
      </p:sp>
      <p:sp>
        <p:nvSpPr>
          <p:cNvPr id="424" name="Google Shape;424;p29"/>
          <p:cNvSpPr txBox="1"/>
          <p:nvPr/>
        </p:nvSpPr>
        <p:spPr>
          <a:xfrm>
            <a:off x="348800" y="3480800"/>
            <a:ext cx="533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de-DE">
                <a:solidFill>
                  <a:schemeClr val="dk1"/>
                </a:solidFill>
              </a:rPr>
              <a:t>A</a:t>
            </a:r>
            <a:r>
              <a:rPr b="1" i="1" lang="de-DE">
                <a:solidFill>
                  <a:schemeClr val="dk1"/>
                </a:solidFill>
              </a:rPr>
              <a:t>nd there remain multiple avenues for further exploration…</a:t>
            </a:r>
            <a:endParaRPr b="1" i="1"/>
          </a:p>
        </p:txBody>
      </p:sp>
      <p:grpSp>
        <p:nvGrpSpPr>
          <p:cNvPr id="425" name="Google Shape;425;p29"/>
          <p:cNvGrpSpPr/>
          <p:nvPr/>
        </p:nvGrpSpPr>
        <p:grpSpPr>
          <a:xfrm>
            <a:off x="6265024" y="4219575"/>
            <a:ext cx="1905000" cy="1686953"/>
            <a:chOff x="6265024" y="4219575"/>
            <a:chExt cx="1905000" cy="1686953"/>
          </a:xfrm>
        </p:grpSpPr>
        <p:pic>
          <p:nvPicPr>
            <p:cNvPr id="426" name="Google Shape;426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43725" y="4219575"/>
              <a:ext cx="1126300" cy="112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65024" y="4282863"/>
              <a:ext cx="999725" cy="99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29075" y="4969250"/>
              <a:ext cx="937251" cy="9372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29"/>
          <p:cNvSpPr txBox="1"/>
          <p:nvPr/>
        </p:nvSpPr>
        <p:spPr>
          <a:xfrm>
            <a:off x="360450" y="2241275"/>
            <a:ext cx="3155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>
                <a:solidFill>
                  <a:schemeClr val="dk1"/>
                </a:solidFill>
              </a:rPr>
              <a:t>Adapters Library</a:t>
            </a:r>
            <a:endParaRPr/>
          </a:p>
        </p:txBody>
      </p:sp>
      <p:sp>
        <p:nvSpPr>
          <p:cNvPr id="430" name="Google Shape;430;p29"/>
          <p:cNvSpPr txBox="1"/>
          <p:nvPr/>
        </p:nvSpPr>
        <p:spPr>
          <a:xfrm>
            <a:off x="348150" y="2861038"/>
            <a:ext cx="2803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solidFill>
                  <a:schemeClr val="dk1"/>
                </a:solidFill>
              </a:rPr>
              <a:t>Computational Resources </a:t>
            </a:r>
            <a:endParaRPr/>
          </a:p>
        </p:txBody>
      </p:sp>
      <p:sp>
        <p:nvSpPr>
          <p:cNvPr id="431" name="Google Shape;431;p29"/>
          <p:cNvSpPr txBox="1"/>
          <p:nvPr/>
        </p:nvSpPr>
        <p:spPr>
          <a:xfrm>
            <a:off x="362225" y="5060325"/>
            <a:ext cx="43071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solidFill>
                  <a:schemeClr val="dk1"/>
                </a:solidFill>
              </a:rPr>
              <a:t>Leveraging Domain Adapters in Factuality Evaluation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38" name="Google Shape;438;p30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Conclusion</a:t>
            </a:r>
            <a:endParaRPr sz="2400"/>
          </a:p>
        </p:txBody>
      </p:sp>
      <p:grpSp>
        <p:nvGrpSpPr>
          <p:cNvPr id="439" name="Google Shape;439;p30"/>
          <p:cNvGrpSpPr/>
          <p:nvPr/>
        </p:nvGrpSpPr>
        <p:grpSpPr>
          <a:xfrm>
            <a:off x="241300" y="955150"/>
            <a:ext cx="2804700" cy="5159400"/>
            <a:chOff x="241300" y="955150"/>
            <a:chExt cx="2804700" cy="5159400"/>
          </a:xfrm>
        </p:grpSpPr>
        <p:sp>
          <p:nvSpPr>
            <p:cNvPr id="440" name="Google Shape;440;p30"/>
            <p:cNvSpPr/>
            <p:nvPr/>
          </p:nvSpPr>
          <p:spPr>
            <a:xfrm>
              <a:off x="241300" y="955150"/>
              <a:ext cx="2804700" cy="5159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 txBox="1"/>
            <p:nvPr/>
          </p:nvSpPr>
          <p:spPr>
            <a:xfrm>
              <a:off x="319100" y="1258975"/>
              <a:ext cx="2651100" cy="23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→ Efficiency, Catastrophic Forgetting, Hallucination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→ Multi-</a:t>
              </a:r>
              <a:r>
                <a:rPr lang="de-DE"/>
                <a:t>domain adaptation on generative QA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→ Factuality evaluation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→ Multiple-adapter framework and adapter selection</a:t>
              </a:r>
              <a:endParaRPr/>
            </a:p>
          </p:txBody>
        </p:sp>
        <p:pic>
          <p:nvPicPr>
            <p:cNvPr id="442" name="Google Shape;442;p30"/>
            <p:cNvPicPr preferRelativeResize="0"/>
            <p:nvPr/>
          </p:nvPicPr>
          <p:blipFill>
            <a:blip r:embed="rId3">
              <a:alphaModFix amt="68000"/>
            </a:blip>
            <a:stretch>
              <a:fillRect/>
            </a:stretch>
          </p:blipFill>
          <p:spPr>
            <a:xfrm>
              <a:off x="395331" y="3614275"/>
              <a:ext cx="1638025" cy="908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pic>
        <p:pic>
          <p:nvPicPr>
            <p:cNvPr id="443" name="Google Shape;44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2026" y="4706675"/>
              <a:ext cx="1793375" cy="12623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pic>
      </p:grpSp>
      <p:grpSp>
        <p:nvGrpSpPr>
          <p:cNvPr id="444" name="Google Shape;444;p30"/>
          <p:cNvGrpSpPr/>
          <p:nvPr/>
        </p:nvGrpSpPr>
        <p:grpSpPr>
          <a:xfrm>
            <a:off x="3213100" y="902225"/>
            <a:ext cx="2804700" cy="5212200"/>
            <a:chOff x="3213100" y="902225"/>
            <a:chExt cx="2804700" cy="5212200"/>
          </a:xfrm>
        </p:grpSpPr>
        <p:sp>
          <p:nvSpPr>
            <p:cNvPr id="445" name="Google Shape;445;p30"/>
            <p:cNvSpPr/>
            <p:nvPr/>
          </p:nvSpPr>
          <p:spPr>
            <a:xfrm>
              <a:off x="3213100" y="902225"/>
              <a:ext cx="2804700" cy="5212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 txBox="1"/>
            <p:nvPr/>
          </p:nvSpPr>
          <p:spPr>
            <a:xfrm>
              <a:off x="3285100" y="3309925"/>
              <a:ext cx="2651100" cy="25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dk1"/>
                  </a:solidFill>
                </a:rPr>
                <a:t>→ C</a:t>
              </a:r>
              <a:r>
                <a:rPr lang="de-DE">
                  <a:solidFill>
                    <a:schemeClr val="dk1"/>
                  </a:solidFill>
                </a:rPr>
                <a:t>omparable performance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chemeClr val="dk1"/>
                  </a:solidFill>
                </a:rPr>
                <a:t>→ </a:t>
              </a:r>
              <a:r>
                <a:rPr lang="de-DE"/>
                <a:t>P</a:t>
              </a:r>
              <a:r>
                <a:rPr lang="de-DE"/>
                <a:t>arameter-efficient, memory-constrained environments, and straightforward updates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-DE">
                  <a:solidFill>
                    <a:schemeClr val="dk1"/>
                  </a:solidFill>
                </a:rPr>
                <a:t>→ Multi-aspect prompt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rgbClr val="990000"/>
                  </a:solidFill>
                </a:rPr>
                <a:t>→ Limitations of Evaluation Metrics</a:t>
              </a:r>
              <a:endParaRPr>
                <a:solidFill>
                  <a:srgbClr val="99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rgbClr val="990000"/>
                  </a:solidFill>
                </a:rPr>
                <a:t>→ Question types</a:t>
              </a:r>
              <a:endParaRPr/>
            </a:p>
          </p:txBody>
        </p:sp>
        <p:pic>
          <p:nvPicPr>
            <p:cNvPr id="447" name="Google Shape;44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88900" y="1170353"/>
              <a:ext cx="871325" cy="99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75963" y="2483600"/>
              <a:ext cx="1097200" cy="59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30"/>
            <p:cNvSpPr/>
            <p:nvPr/>
          </p:nvSpPr>
          <p:spPr>
            <a:xfrm>
              <a:off x="5022687" y="1097199"/>
              <a:ext cx="820692" cy="365148"/>
            </a:xfrm>
            <a:prstGeom prst="cloud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700"/>
                <a:t>I have no idea</a:t>
              </a:r>
              <a:endParaRPr sz="700"/>
            </a:p>
          </p:txBody>
        </p:sp>
        <p:pic>
          <p:nvPicPr>
            <p:cNvPr id="450" name="Google Shape;450;p30"/>
            <p:cNvPicPr preferRelativeResize="0"/>
            <p:nvPr/>
          </p:nvPicPr>
          <p:blipFill rotWithShape="1">
            <a:blip r:embed="rId7">
              <a:alphaModFix amt="80000"/>
            </a:blip>
            <a:srcRect b="2736" l="4076" r="50680" t="2887"/>
            <a:stretch/>
          </p:blipFill>
          <p:spPr>
            <a:xfrm>
              <a:off x="4803125" y="1579031"/>
              <a:ext cx="733176" cy="8740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30"/>
            <p:cNvSpPr/>
            <p:nvPr/>
          </p:nvSpPr>
          <p:spPr>
            <a:xfrm>
              <a:off x="5536290" y="1477598"/>
              <a:ext cx="156708" cy="86184"/>
            </a:xfrm>
            <a:prstGeom prst="cloud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6184900" y="955150"/>
            <a:ext cx="2804700" cy="5013900"/>
            <a:chOff x="6184900" y="955150"/>
            <a:chExt cx="2804700" cy="5013900"/>
          </a:xfrm>
        </p:grpSpPr>
        <p:sp>
          <p:nvSpPr>
            <p:cNvPr id="453" name="Google Shape;453;p30"/>
            <p:cNvSpPr/>
            <p:nvPr/>
          </p:nvSpPr>
          <p:spPr>
            <a:xfrm>
              <a:off x="6184900" y="955150"/>
              <a:ext cx="2804700" cy="5013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 txBox="1"/>
            <p:nvPr/>
          </p:nvSpPr>
          <p:spPr>
            <a:xfrm>
              <a:off x="6317200" y="1258975"/>
              <a:ext cx="2540100" cy="21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→ Dataset limitations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→ Computational resources and documentation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rgbClr val="3C78D8"/>
                  </a:solidFill>
                </a:rPr>
                <a:t>→ Heterogeneous Knowledge Adapters</a:t>
              </a:r>
              <a:endParaRPr>
                <a:solidFill>
                  <a:srgbClr val="3C78D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>
                  <a:solidFill>
                    <a:srgbClr val="3C78D8"/>
                  </a:solidFill>
                </a:rPr>
                <a:t>→ Leveraging Domain Adapters in Factuality Evaluation</a:t>
              </a:r>
              <a:endParaRPr>
                <a:solidFill>
                  <a:srgbClr val="3C78D8"/>
                </a:solidFill>
              </a:endParaRPr>
            </a:p>
          </p:txBody>
        </p:sp>
        <p:pic>
          <p:nvPicPr>
            <p:cNvPr id="455" name="Google Shape;455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13100" y="3734324"/>
              <a:ext cx="599335" cy="603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50960" y="3662563"/>
              <a:ext cx="670581" cy="675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160065" y="3734323"/>
              <a:ext cx="599336" cy="6036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8" name="Google Shape;458;p30"/>
            <p:cNvGrpSpPr/>
            <p:nvPr/>
          </p:nvGrpSpPr>
          <p:grpSpPr>
            <a:xfrm>
              <a:off x="6978793" y="4706680"/>
              <a:ext cx="1216914" cy="908593"/>
              <a:chOff x="6265024" y="4219575"/>
              <a:chExt cx="1905000" cy="1686953"/>
            </a:xfrm>
          </p:grpSpPr>
          <p:pic>
            <p:nvPicPr>
              <p:cNvPr id="459" name="Google Shape;459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043725" y="4219575"/>
                <a:ext cx="1126300" cy="1126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265024" y="4282863"/>
                <a:ext cx="999725" cy="999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30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6829075" y="4969250"/>
                <a:ext cx="937251" cy="937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Motivation</a:t>
            </a:r>
            <a:endParaRPr sz="24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2640162" y="3725875"/>
            <a:ext cx="3594652" cy="2194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8" name="Google Shape;88;p13"/>
          <p:cNvSpPr/>
          <p:nvPr/>
        </p:nvSpPr>
        <p:spPr>
          <a:xfrm>
            <a:off x="6828800" y="1632175"/>
            <a:ext cx="1846800" cy="8865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Efficiency</a:t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6828800" y="3116275"/>
            <a:ext cx="1846800" cy="8865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Catastrophic Forgetting</a:t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6828800" y="4613550"/>
            <a:ext cx="1846800" cy="8865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Hallucination</a:t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2459086" y="1137325"/>
            <a:ext cx="3956832" cy="2194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grpSp>
        <p:nvGrpSpPr>
          <p:cNvPr id="92" name="Google Shape;92;p13"/>
          <p:cNvGrpSpPr/>
          <p:nvPr/>
        </p:nvGrpSpPr>
        <p:grpSpPr>
          <a:xfrm>
            <a:off x="199400" y="1524150"/>
            <a:ext cx="1846800" cy="3361088"/>
            <a:chOff x="199400" y="1524150"/>
            <a:chExt cx="1846800" cy="3361088"/>
          </a:xfrm>
        </p:grpSpPr>
        <p:sp>
          <p:nvSpPr>
            <p:cNvPr id="93" name="Google Shape;93;p13"/>
            <p:cNvSpPr/>
            <p:nvPr/>
          </p:nvSpPr>
          <p:spPr>
            <a:xfrm>
              <a:off x="199400" y="1524150"/>
              <a:ext cx="1846800" cy="8865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General-Purpose LMs</a:t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99400" y="3998738"/>
              <a:ext cx="1846800" cy="8865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Domain Specific Needs</a:t>
              </a:r>
              <a:endParaRPr/>
            </a:p>
          </p:txBody>
        </p:sp>
      </p:grpSp>
      <p:pic>
        <p:nvPicPr>
          <p:cNvPr id="95" name="Google Shape;95;p13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595275" y="2761450"/>
            <a:ext cx="1055042" cy="88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M_Glockenturm.tif" id="467" name="Google Shape;4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7101" y="3051360"/>
            <a:ext cx="3892489" cy="339741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1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Thank You for Your Attention!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75" name="Google Shape;475;p32"/>
          <p:cNvSpPr txBox="1"/>
          <p:nvPr>
            <p:ph type="title"/>
          </p:nvPr>
        </p:nvSpPr>
        <p:spPr>
          <a:xfrm>
            <a:off x="319090" y="232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Additional Notes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Motivation</a:t>
            </a:r>
            <a:endParaRPr sz="2400"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50" y="1052750"/>
            <a:ext cx="5732269" cy="1474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025" y="2261420"/>
            <a:ext cx="5414901" cy="1474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025" y="3429001"/>
            <a:ext cx="6464399" cy="1564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6">
            <a:alphaModFix/>
          </a:blip>
          <a:srcRect b="2606" l="49906" r="5343" t="1580"/>
          <a:stretch/>
        </p:blipFill>
        <p:spPr>
          <a:xfrm>
            <a:off x="319100" y="4146125"/>
            <a:ext cx="1342950" cy="19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79104" l="20197" r="58520" t="0"/>
          <a:stretch/>
        </p:blipFill>
        <p:spPr>
          <a:xfrm>
            <a:off x="2859200" y="2030288"/>
            <a:ext cx="1336826" cy="796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15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Motivation</a:t>
            </a:r>
            <a:endParaRPr sz="2400"/>
          </a:p>
        </p:txBody>
      </p:sp>
      <p:sp>
        <p:nvSpPr>
          <p:cNvPr id="115" name="Google Shape;115;p15"/>
          <p:cNvSpPr txBox="1"/>
          <p:nvPr/>
        </p:nvSpPr>
        <p:spPr>
          <a:xfrm>
            <a:off x="319100" y="968150"/>
            <a:ext cx="37119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/>
              <a:t>Hallucination reasons</a:t>
            </a:r>
            <a:endParaRPr b="1" sz="1600"/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b="52162" l="40904" r="30032" t="0"/>
          <a:stretch/>
        </p:blipFill>
        <p:spPr>
          <a:xfrm>
            <a:off x="4914775" y="1429288"/>
            <a:ext cx="1825450" cy="1823176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21440" l="19611" r="59106" t="57663"/>
          <a:stretch/>
        </p:blipFill>
        <p:spPr>
          <a:xfrm>
            <a:off x="2859200" y="4106575"/>
            <a:ext cx="1336826" cy="796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15"/>
          <p:cNvSpPr txBox="1"/>
          <p:nvPr/>
        </p:nvSpPr>
        <p:spPr>
          <a:xfrm>
            <a:off x="7289550" y="2436700"/>
            <a:ext cx="1426200" cy="1501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… mutations in the gene that helps make an enzyme called phenylalanine hydroxylase…</a:t>
            </a:r>
            <a:endParaRPr sz="1300"/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b="20575" l="40904" r="30032" t="56208"/>
          <a:stretch/>
        </p:blipFill>
        <p:spPr>
          <a:xfrm>
            <a:off x="4914775" y="5110075"/>
            <a:ext cx="1825450" cy="88475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0" name="Google Shape;120;p15"/>
          <p:cNvSpPr txBox="1"/>
          <p:nvPr/>
        </p:nvSpPr>
        <p:spPr>
          <a:xfrm>
            <a:off x="7289550" y="4626113"/>
            <a:ext cx="1426200" cy="605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…Beijing, in 2022…</a:t>
            </a:r>
            <a:endParaRPr sz="1300"/>
          </a:p>
        </p:txBody>
      </p:sp>
      <p:cxnSp>
        <p:nvCxnSpPr>
          <p:cNvPr id="121" name="Google Shape;121;p15"/>
          <p:cNvCxnSpPr>
            <a:stCxn id="117" idx="2"/>
            <a:endCxn id="119" idx="1"/>
          </p:cNvCxnSpPr>
          <p:nvPr/>
        </p:nvCxnSpPr>
        <p:spPr>
          <a:xfrm flipH="1" rot="-5400000">
            <a:off x="3896463" y="4534075"/>
            <a:ext cx="649500" cy="138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" name="Google Shape;122;p15"/>
          <p:cNvCxnSpPr>
            <a:stCxn id="119" idx="0"/>
            <a:endCxn id="120" idx="2"/>
          </p:cNvCxnSpPr>
          <p:nvPr/>
        </p:nvCxnSpPr>
        <p:spPr>
          <a:xfrm flipH="1" rot="-5400000">
            <a:off x="6854400" y="4083175"/>
            <a:ext cx="121500" cy="2175300"/>
          </a:xfrm>
          <a:prstGeom prst="bentConnector5">
            <a:avLst>
              <a:gd fmla="val -195988" name="adj1"/>
              <a:gd fmla="val 54585" name="adj2"/>
              <a:gd fmla="val 295936" name="adj3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123" name="Google Shape;123;p15"/>
          <p:cNvCxnSpPr>
            <a:stCxn id="113" idx="2"/>
            <a:endCxn id="116" idx="1"/>
          </p:cNvCxnSpPr>
          <p:nvPr/>
        </p:nvCxnSpPr>
        <p:spPr>
          <a:xfrm rot="-5400000">
            <a:off x="3978363" y="1890187"/>
            <a:ext cx="485700" cy="1387200"/>
          </a:xfrm>
          <a:prstGeom prst="bentConnector4">
            <a:avLst>
              <a:gd fmla="val -49027" name="adj1"/>
              <a:gd fmla="val 7409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" name="Google Shape;124;p15"/>
          <p:cNvCxnSpPr>
            <a:stCxn id="116" idx="0"/>
            <a:endCxn id="118" idx="0"/>
          </p:cNvCxnSpPr>
          <p:nvPr/>
        </p:nvCxnSpPr>
        <p:spPr>
          <a:xfrm flipH="1" rot="-5400000">
            <a:off x="6411450" y="845338"/>
            <a:ext cx="1007400" cy="2175300"/>
          </a:xfrm>
          <a:prstGeom prst="bentConnector3">
            <a:avLst>
              <a:gd fmla="val -2363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sp>
        <p:nvSpPr>
          <p:cNvPr id="125" name="Google Shape;125;p15"/>
          <p:cNvSpPr txBox="1"/>
          <p:nvPr/>
        </p:nvSpPr>
        <p:spPr>
          <a:xfrm>
            <a:off x="319100" y="1977113"/>
            <a:ext cx="25401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de-DE" sz="1600">
                <a:solidFill>
                  <a:schemeClr val="dk1"/>
                </a:solidFill>
              </a:rPr>
              <a:t>Insufficient Domain Knowledge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319100" y="3937925"/>
            <a:ext cx="25002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de-DE" sz="1600">
                <a:solidFill>
                  <a:schemeClr val="dk1"/>
                </a:solidFill>
              </a:rPr>
              <a:t>Outdated Knowledge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3" name="Google Shape;133;p16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Background: </a:t>
            </a:r>
            <a:r>
              <a:rPr lang="de-DE" sz="2400"/>
              <a:t>Adapters</a:t>
            </a:r>
            <a:endParaRPr sz="2400"/>
          </a:p>
        </p:txBody>
      </p:sp>
      <p:sp>
        <p:nvSpPr>
          <p:cNvPr id="134" name="Google Shape;134;p16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grpSp>
        <p:nvGrpSpPr>
          <p:cNvPr id="135" name="Google Shape;135;p16"/>
          <p:cNvGrpSpPr/>
          <p:nvPr/>
        </p:nvGrpSpPr>
        <p:grpSpPr>
          <a:xfrm>
            <a:off x="180325" y="1280575"/>
            <a:ext cx="4254926" cy="3778451"/>
            <a:chOff x="180325" y="1280575"/>
            <a:chExt cx="4254926" cy="3778451"/>
          </a:xfrm>
        </p:grpSpPr>
        <p:pic>
          <p:nvPicPr>
            <p:cNvPr id="136" name="Google Shape;13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325" y="1798975"/>
              <a:ext cx="4254926" cy="326005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pic>
        <p:sp>
          <p:nvSpPr>
            <p:cNvPr id="137" name="Google Shape;137;p16"/>
            <p:cNvSpPr txBox="1"/>
            <p:nvPr/>
          </p:nvSpPr>
          <p:spPr>
            <a:xfrm>
              <a:off x="1342088" y="1280575"/>
              <a:ext cx="1931400" cy="423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de-DE">
                  <a:solidFill>
                    <a:schemeClr val="dk1"/>
                  </a:solidFill>
                </a:rPr>
                <a:t>Houlsby Adapter</a:t>
              </a:r>
              <a:endParaRPr b="1"/>
            </a:p>
          </p:txBody>
        </p:sp>
      </p:grpSp>
      <p:grpSp>
        <p:nvGrpSpPr>
          <p:cNvPr id="138" name="Google Shape;138;p16"/>
          <p:cNvGrpSpPr/>
          <p:nvPr/>
        </p:nvGrpSpPr>
        <p:grpSpPr>
          <a:xfrm>
            <a:off x="4519075" y="1280575"/>
            <a:ext cx="4254925" cy="3778462"/>
            <a:chOff x="4519075" y="1280575"/>
            <a:chExt cx="4254925" cy="3778462"/>
          </a:xfrm>
        </p:grpSpPr>
        <p:pic>
          <p:nvPicPr>
            <p:cNvPr id="139" name="Google Shape;13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19075" y="1798974"/>
              <a:ext cx="4254925" cy="3260063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pic>
        <p:sp>
          <p:nvSpPr>
            <p:cNvPr id="140" name="Google Shape;140;p16"/>
            <p:cNvSpPr txBox="1"/>
            <p:nvPr/>
          </p:nvSpPr>
          <p:spPr>
            <a:xfrm>
              <a:off x="5680838" y="1280575"/>
              <a:ext cx="1931400" cy="423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>
                  <a:solidFill>
                    <a:schemeClr val="dk1"/>
                  </a:solidFill>
                </a:rPr>
                <a:t>Pfeiffer </a:t>
              </a:r>
              <a:r>
                <a:rPr b="1" lang="de-DE">
                  <a:solidFill>
                    <a:schemeClr val="dk1"/>
                  </a:solidFill>
                </a:rPr>
                <a:t>Adapter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7" name="Google Shape;147;p17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Background: </a:t>
            </a:r>
            <a:r>
              <a:rPr lang="de-DE" sz="2400"/>
              <a:t>Adapters</a:t>
            </a:r>
            <a:endParaRPr sz="2400"/>
          </a:p>
        </p:txBody>
      </p:sp>
      <p:sp>
        <p:nvSpPr>
          <p:cNvPr id="148" name="Google Shape;148;p17"/>
          <p:cNvSpPr txBox="1"/>
          <p:nvPr/>
        </p:nvSpPr>
        <p:spPr>
          <a:xfrm>
            <a:off x="239725" y="941925"/>
            <a:ext cx="3241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Multiple Adapter Frameworks</a:t>
            </a:r>
            <a:endParaRPr b="1"/>
          </a:p>
        </p:txBody>
      </p:sp>
      <p:grpSp>
        <p:nvGrpSpPr>
          <p:cNvPr id="149" name="Google Shape;149;p17"/>
          <p:cNvGrpSpPr/>
          <p:nvPr/>
        </p:nvGrpSpPr>
        <p:grpSpPr>
          <a:xfrm>
            <a:off x="319100" y="1337725"/>
            <a:ext cx="3742250" cy="2544450"/>
            <a:chOff x="319100" y="1337725"/>
            <a:chExt cx="3742250" cy="2544450"/>
          </a:xfrm>
        </p:grpSpPr>
        <p:pic>
          <p:nvPicPr>
            <p:cNvPr id="150" name="Google Shape;15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9100" y="1337725"/>
              <a:ext cx="3742250" cy="217515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pic>
        <p:sp>
          <p:nvSpPr>
            <p:cNvPr id="151" name="Google Shape;151;p17"/>
            <p:cNvSpPr txBox="1"/>
            <p:nvPr/>
          </p:nvSpPr>
          <p:spPr>
            <a:xfrm>
              <a:off x="1317075" y="3512875"/>
              <a:ext cx="1746300" cy="369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AdapterSoup</a:t>
              </a: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350800" y="4034575"/>
            <a:ext cx="3678850" cy="2671150"/>
            <a:chOff x="350800" y="4034575"/>
            <a:chExt cx="3678850" cy="2671150"/>
          </a:xfrm>
        </p:grpSpPr>
        <p:pic>
          <p:nvPicPr>
            <p:cNvPr id="153" name="Google Shape;15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00" y="4034575"/>
              <a:ext cx="3678850" cy="230185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pic>
        <p:sp>
          <p:nvSpPr>
            <p:cNvPr id="154" name="Google Shape;154;p17"/>
            <p:cNvSpPr txBox="1"/>
            <p:nvPr/>
          </p:nvSpPr>
          <p:spPr>
            <a:xfrm>
              <a:off x="1317075" y="6336425"/>
              <a:ext cx="1746300" cy="369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M2QA</a:t>
              </a:r>
              <a:endParaRPr/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4795850" y="2181975"/>
            <a:ext cx="3910600" cy="2943201"/>
            <a:chOff x="4795850" y="2181975"/>
            <a:chExt cx="3910600" cy="2943201"/>
          </a:xfrm>
        </p:grpSpPr>
        <p:pic>
          <p:nvPicPr>
            <p:cNvPr id="156" name="Google Shape;156;p17"/>
            <p:cNvPicPr preferRelativeResize="0"/>
            <p:nvPr/>
          </p:nvPicPr>
          <p:blipFill rotWithShape="1">
            <a:blip r:embed="rId5">
              <a:alphaModFix/>
            </a:blip>
            <a:srcRect b="27102" l="39035" r="26452" t="13160"/>
            <a:stretch/>
          </p:blipFill>
          <p:spPr>
            <a:xfrm>
              <a:off x="4795850" y="2455750"/>
              <a:ext cx="2164300" cy="2669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7"/>
            <p:cNvPicPr preferRelativeResize="0"/>
            <p:nvPr/>
          </p:nvPicPr>
          <p:blipFill rotWithShape="1">
            <a:blip r:embed="rId5">
              <a:alphaModFix/>
            </a:blip>
            <a:srcRect b="56776" l="73311" r="6647" t="8586"/>
            <a:stretch/>
          </p:blipFill>
          <p:spPr>
            <a:xfrm>
              <a:off x="6960150" y="2181975"/>
              <a:ext cx="1256775" cy="15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7"/>
            <p:cNvSpPr txBox="1"/>
            <p:nvPr/>
          </p:nvSpPr>
          <p:spPr>
            <a:xfrm>
              <a:off x="6960150" y="4481225"/>
              <a:ext cx="1746300" cy="369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MixDA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5" name="Google Shape;165;p18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Background</a:t>
            </a:r>
            <a:r>
              <a:rPr lang="de-DE" sz="2400"/>
              <a:t>: Evaluating Factuality</a:t>
            </a:r>
            <a:endParaRPr sz="2400"/>
          </a:p>
        </p:txBody>
      </p:sp>
      <p:sp>
        <p:nvSpPr>
          <p:cNvPr id="166" name="Google Shape;166;p18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820275" y="1619350"/>
            <a:ext cx="1773000" cy="1908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3182475" y="1619350"/>
            <a:ext cx="1773000" cy="1908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1963275" y="3583275"/>
            <a:ext cx="1773000" cy="1908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820275" y="2240950"/>
            <a:ext cx="1773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Lexical Matching</a:t>
            </a:r>
            <a:endParaRPr sz="1800"/>
          </a:p>
        </p:txBody>
      </p:sp>
      <p:sp>
        <p:nvSpPr>
          <p:cNvPr id="171" name="Google Shape;171;p18"/>
          <p:cNvSpPr txBox="1"/>
          <p:nvPr/>
        </p:nvSpPr>
        <p:spPr>
          <a:xfrm>
            <a:off x="3182475" y="2240950"/>
            <a:ext cx="1773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Semantic Similarity</a:t>
            </a:r>
            <a:endParaRPr sz="1800"/>
          </a:p>
        </p:txBody>
      </p:sp>
      <p:sp>
        <p:nvSpPr>
          <p:cNvPr id="172" name="Google Shape;172;p18"/>
          <p:cNvSpPr txBox="1"/>
          <p:nvPr/>
        </p:nvSpPr>
        <p:spPr>
          <a:xfrm>
            <a:off x="1963275" y="4210738"/>
            <a:ext cx="1773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LLM-based Evaluation</a:t>
            </a:r>
            <a:endParaRPr sz="1800"/>
          </a:p>
        </p:txBody>
      </p:sp>
      <p:sp>
        <p:nvSpPr>
          <p:cNvPr id="173" name="Google Shape;173;p18"/>
          <p:cNvSpPr/>
          <p:nvPr/>
        </p:nvSpPr>
        <p:spPr>
          <a:xfrm>
            <a:off x="6838975" y="2400450"/>
            <a:ext cx="1009500" cy="7707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Atomic Facts</a:t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6054450" y="4502150"/>
            <a:ext cx="1009500" cy="7707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Self Check</a:t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7650125" y="4496200"/>
            <a:ext cx="1009500" cy="7707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/>
              <a:t>Identifying Conflicts</a:t>
            </a:r>
            <a:endParaRPr sz="1200"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80375" y="3473671"/>
            <a:ext cx="1526700" cy="87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177" name="Google Shape;177;p18"/>
          <p:cNvCxnSpPr>
            <a:stCxn id="176" idx="1"/>
            <a:endCxn id="174" idx="1"/>
          </p:cNvCxnSpPr>
          <p:nvPr/>
        </p:nvCxnSpPr>
        <p:spPr>
          <a:xfrm flipH="1">
            <a:off x="6054475" y="3909871"/>
            <a:ext cx="525900" cy="977700"/>
          </a:xfrm>
          <a:prstGeom prst="bentConnector3">
            <a:avLst>
              <a:gd fmla="val 145284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78" name="Google Shape;178;p18"/>
          <p:cNvCxnSpPr>
            <a:stCxn id="176" idx="3"/>
            <a:endCxn id="175" idx="3"/>
          </p:cNvCxnSpPr>
          <p:nvPr/>
        </p:nvCxnSpPr>
        <p:spPr>
          <a:xfrm>
            <a:off x="8107075" y="3909871"/>
            <a:ext cx="552600" cy="971700"/>
          </a:xfrm>
          <a:prstGeom prst="bentConnector3">
            <a:avLst>
              <a:gd fmla="val 143083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79" name="Google Shape;179;p18"/>
          <p:cNvCxnSpPr>
            <a:stCxn id="176" idx="0"/>
            <a:endCxn id="173" idx="0"/>
          </p:cNvCxnSpPr>
          <p:nvPr/>
        </p:nvCxnSpPr>
        <p:spPr>
          <a:xfrm rot="-5400000">
            <a:off x="6807475" y="2936821"/>
            <a:ext cx="1073100" cy="600"/>
          </a:xfrm>
          <a:prstGeom prst="bentConnector5">
            <a:avLst>
              <a:gd fmla="val 14096" name="adj1"/>
              <a:gd fmla="val -123812500" name="adj2"/>
              <a:gd fmla="val 122202" name="adj3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80" name="Google Shape;180;p18"/>
          <p:cNvSpPr/>
          <p:nvPr/>
        </p:nvSpPr>
        <p:spPr>
          <a:xfrm>
            <a:off x="3692250" y="5416550"/>
            <a:ext cx="1009500" cy="7707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/>
              <a:t>GPTScore</a:t>
            </a:r>
            <a:endParaRPr sz="1200"/>
          </a:p>
        </p:txBody>
      </p:sp>
      <p:sp>
        <p:nvSpPr>
          <p:cNvPr id="181" name="Google Shape;181;p18"/>
          <p:cNvSpPr/>
          <p:nvPr/>
        </p:nvSpPr>
        <p:spPr>
          <a:xfrm>
            <a:off x="4835250" y="996950"/>
            <a:ext cx="1009500" cy="7707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BERTScore</a:t>
            </a:r>
            <a:endParaRPr sz="1100"/>
          </a:p>
        </p:txBody>
      </p:sp>
      <p:sp>
        <p:nvSpPr>
          <p:cNvPr id="182" name="Google Shape;182;p18"/>
          <p:cNvSpPr/>
          <p:nvPr/>
        </p:nvSpPr>
        <p:spPr>
          <a:xfrm>
            <a:off x="187050" y="996950"/>
            <a:ext cx="1009500" cy="7707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ROUGE</a:t>
            </a:r>
            <a:endParaRPr sz="1100"/>
          </a:p>
        </p:txBody>
      </p:sp>
      <p:sp>
        <p:nvSpPr>
          <p:cNvPr id="183" name="Google Shape;183;p18"/>
          <p:cNvSpPr/>
          <p:nvPr/>
        </p:nvSpPr>
        <p:spPr>
          <a:xfrm>
            <a:off x="187050" y="3527350"/>
            <a:ext cx="1009500" cy="7707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BLEU</a:t>
            </a:r>
            <a:endParaRPr sz="1100"/>
          </a:p>
        </p:txBody>
      </p:sp>
      <p:cxnSp>
        <p:nvCxnSpPr>
          <p:cNvPr id="184" name="Google Shape;184;p18"/>
          <p:cNvCxnSpPr>
            <a:stCxn id="167" idx="0"/>
            <a:endCxn id="182" idx="3"/>
          </p:cNvCxnSpPr>
          <p:nvPr/>
        </p:nvCxnSpPr>
        <p:spPr>
          <a:xfrm flipH="1" rot="5400000">
            <a:off x="1333125" y="1245700"/>
            <a:ext cx="237000" cy="510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5" name="Google Shape;185;p18"/>
          <p:cNvCxnSpPr>
            <a:stCxn id="170" idx="1"/>
            <a:endCxn id="183" idx="0"/>
          </p:cNvCxnSpPr>
          <p:nvPr/>
        </p:nvCxnSpPr>
        <p:spPr>
          <a:xfrm flipH="1">
            <a:off x="691875" y="2573350"/>
            <a:ext cx="128400" cy="954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6" name="Google Shape;186;p18"/>
          <p:cNvCxnSpPr>
            <a:stCxn id="169" idx="4"/>
            <a:endCxn id="180" idx="1"/>
          </p:cNvCxnSpPr>
          <p:nvPr/>
        </p:nvCxnSpPr>
        <p:spPr>
          <a:xfrm flipH="1" rot="-5400000">
            <a:off x="3115725" y="5225325"/>
            <a:ext cx="310500" cy="842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7" name="Google Shape;187;p18"/>
          <p:cNvCxnSpPr>
            <a:stCxn id="168" idx="0"/>
            <a:endCxn id="181" idx="1"/>
          </p:cNvCxnSpPr>
          <p:nvPr/>
        </p:nvCxnSpPr>
        <p:spPr>
          <a:xfrm rot="-5400000">
            <a:off x="4333575" y="1117750"/>
            <a:ext cx="237000" cy="766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4" name="Google Shape;194;p19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Research Questions</a:t>
            </a:r>
            <a:endParaRPr sz="2400"/>
          </a:p>
        </p:txBody>
      </p:sp>
      <p:sp>
        <p:nvSpPr>
          <p:cNvPr id="195" name="Google Shape;195;p19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30475" y="837675"/>
            <a:ext cx="8397750" cy="1357000"/>
            <a:chOff x="130475" y="837675"/>
            <a:chExt cx="8397750" cy="1357000"/>
          </a:xfrm>
        </p:grpSpPr>
        <p:sp>
          <p:nvSpPr>
            <p:cNvPr id="197" name="Google Shape;197;p19"/>
            <p:cNvSpPr/>
            <p:nvPr/>
          </p:nvSpPr>
          <p:spPr>
            <a:xfrm>
              <a:off x="334025" y="1242175"/>
              <a:ext cx="8194200" cy="9525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-DE" sz="1600">
                  <a:solidFill>
                    <a:schemeClr val="dk1"/>
                  </a:solidFill>
                </a:rPr>
                <a:t>How well domain-specific adapters improve the performance of pretrained language models in generative question-answering tasks for a single domain?</a:t>
              </a:r>
              <a:endParaRPr sz="1200"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130475" y="837675"/>
              <a:ext cx="678600" cy="6264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100"/>
                <a:t>RQ1</a:t>
              </a:r>
              <a:endParaRPr b="1" sz="1100"/>
            </a:p>
          </p:txBody>
        </p:sp>
      </p:grpSp>
      <p:grpSp>
        <p:nvGrpSpPr>
          <p:cNvPr id="199" name="Google Shape;199;p19"/>
          <p:cNvGrpSpPr/>
          <p:nvPr/>
        </p:nvGrpSpPr>
        <p:grpSpPr>
          <a:xfrm>
            <a:off x="183200" y="2386200"/>
            <a:ext cx="8397750" cy="1357000"/>
            <a:chOff x="183200" y="2386200"/>
            <a:chExt cx="8397750" cy="1357000"/>
          </a:xfrm>
        </p:grpSpPr>
        <p:sp>
          <p:nvSpPr>
            <p:cNvPr id="200" name="Google Shape;200;p19"/>
            <p:cNvSpPr/>
            <p:nvPr/>
          </p:nvSpPr>
          <p:spPr>
            <a:xfrm>
              <a:off x="386750" y="2790700"/>
              <a:ext cx="8194200" cy="9525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-DE" sz="1600">
                  <a:solidFill>
                    <a:schemeClr val="dk1"/>
                  </a:solidFill>
                </a:rPr>
                <a:t>Can language models acquire multi-domain knowledge in a multiple-adapter setting where each adapter is trained on distinct domain-specific knowledge?</a:t>
              </a:r>
              <a:endParaRPr sz="1000"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183200" y="2386200"/>
              <a:ext cx="678600" cy="6264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100"/>
                <a:t>RQ2</a:t>
              </a:r>
              <a:endParaRPr b="1" sz="1100"/>
            </a:p>
          </p:txBody>
        </p:sp>
      </p:grpSp>
      <p:grpSp>
        <p:nvGrpSpPr>
          <p:cNvPr id="202" name="Google Shape;202;p19"/>
          <p:cNvGrpSpPr/>
          <p:nvPr/>
        </p:nvGrpSpPr>
        <p:grpSpPr>
          <a:xfrm>
            <a:off x="183200" y="3986400"/>
            <a:ext cx="8397750" cy="1357000"/>
            <a:chOff x="183200" y="3986400"/>
            <a:chExt cx="8397750" cy="1357000"/>
          </a:xfrm>
        </p:grpSpPr>
        <p:sp>
          <p:nvSpPr>
            <p:cNvPr id="203" name="Google Shape;203;p19"/>
            <p:cNvSpPr/>
            <p:nvPr/>
          </p:nvSpPr>
          <p:spPr>
            <a:xfrm>
              <a:off x="386750" y="4390900"/>
              <a:ext cx="8194200" cy="9525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-DE" sz="1600">
                  <a:solidFill>
                    <a:schemeClr val="dk1"/>
                  </a:solidFill>
                </a:rPr>
                <a:t>Are current automatic evaluation metrics for factuality comprehensive enough to assess the performance over a multi-domain generative QA setting?</a:t>
              </a:r>
              <a:endParaRPr sz="800"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183200" y="3986400"/>
              <a:ext cx="678600" cy="6264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100"/>
                <a:t>RQ3</a:t>
              </a:r>
              <a:endParaRPr b="1"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>
            <p:ph type="title"/>
          </p:nvPr>
        </p:nvSpPr>
        <p:spPr>
          <a:xfrm>
            <a:off x="319090" y="308534"/>
            <a:ext cx="8508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Methodology</a:t>
            </a:r>
            <a:r>
              <a:rPr lang="de-DE" sz="2400"/>
              <a:t>: Datasets</a:t>
            </a:r>
            <a:endParaRPr sz="2400"/>
          </a:p>
        </p:txBody>
      </p:sp>
      <p:sp>
        <p:nvSpPr>
          <p:cNvPr id="211" name="Google Shape;211;p20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2" name="Google Shape;212;p20"/>
          <p:cNvSpPr txBox="1"/>
          <p:nvPr>
            <p:ph idx="11" type="ftr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Selim Yagci | Master Thesis Kick-off</a:t>
            </a:r>
            <a:endParaRPr/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3">
            <a:alphaModFix/>
          </a:blip>
          <a:srcRect b="73641" l="0" r="0" t="0"/>
          <a:stretch/>
        </p:blipFill>
        <p:spPr>
          <a:xfrm>
            <a:off x="1432150" y="1239800"/>
            <a:ext cx="6166774" cy="72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450" y="4493046"/>
            <a:ext cx="1491651" cy="149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588" y="4453909"/>
            <a:ext cx="1569925" cy="15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9025" y="4493029"/>
            <a:ext cx="1491651" cy="149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 rotWithShape="1">
          <a:blip r:embed="rId3">
            <a:alphaModFix/>
          </a:blip>
          <a:srcRect b="39886" l="0" r="0" t="25595"/>
          <a:stretch/>
        </p:blipFill>
        <p:spPr>
          <a:xfrm>
            <a:off x="1432150" y="2068600"/>
            <a:ext cx="6166774" cy="95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18" name="Google Shape;218;p20"/>
          <p:cNvPicPr preferRelativeResize="0"/>
          <p:nvPr/>
        </p:nvPicPr>
        <p:blipFill rotWithShape="1">
          <a:blip r:embed="rId3">
            <a:alphaModFix/>
          </a:blip>
          <a:srcRect b="0" l="0" r="0" t="60714"/>
          <a:stretch/>
        </p:blipFill>
        <p:spPr>
          <a:xfrm>
            <a:off x="1432150" y="3123000"/>
            <a:ext cx="6166774" cy="108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60104_TUM_Praesentation_p_v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